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6" r:id="rId2"/>
    <p:sldId id="315" r:id="rId3"/>
    <p:sldId id="262" r:id="rId4"/>
    <p:sldId id="266" r:id="rId5"/>
    <p:sldId id="263" r:id="rId6"/>
    <p:sldId id="270" r:id="rId7"/>
    <p:sldId id="283" r:id="rId8"/>
    <p:sldId id="320" r:id="rId9"/>
    <p:sldId id="321" r:id="rId10"/>
    <p:sldId id="328" r:id="rId11"/>
    <p:sldId id="324" r:id="rId12"/>
    <p:sldId id="323" r:id="rId13"/>
    <p:sldId id="326" r:id="rId14"/>
    <p:sldId id="325" r:id="rId15"/>
    <p:sldId id="316" r:id="rId16"/>
    <p:sldId id="317" r:id="rId17"/>
    <p:sldId id="318" r:id="rId18"/>
    <p:sldId id="327" r:id="rId19"/>
    <p:sldId id="319" r:id="rId20"/>
    <p:sldId id="289" r:id="rId21"/>
    <p:sldId id="290" r:id="rId22"/>
    <p:sldId id="282" r:id="rId23"/>
    <p:sldId id="284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7B7B7"/>
    <a:srgbClr val="C9AF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69" autoAdjust="0"/>
    <p:restoredTop sz="88917" autoAdjust="0"/>
  </p:normalViewPr>
  <p:slideViewPr>
    <p:cSldViewPr snapToGrid="0">
      <p:cViewPr varScale="1">
        <p:scale>
          <a:sx n="77" d="100"/>
          <a:sy n="77" d="100"/>
        </p:scale>
        <p:origin x="821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E6B7AF-5A22-4A34-8042-5C5BE86B1E09}" type="datetimeFigureOut">
              <a:rPr lang="en-AU" smtClean="0"/>
              <a:t>28/11/2022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6BF832-F5FD-41A1-956F-95D7AAA0980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96362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The ZIP and the NB are at opposite ends of a continuum of PB distributions. </a:t>
            </a:r>
          </a:p>
          <a:p>
            <a:r>
              <a:rPr lang="en-AU" dirty="0"/>
              <a:t>PB x represents the PB distribution with scale factor multiplied by x relative to what it is in the pure ZIP case. </a:t>
            </a:r>
          </a:p>
          <a:p>
            <a:r>
              <a:rPr lang="en-AU" dirty="0"/>
              <a:t>PB ∞ is an NB distribution.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6BF832-F5FD-41A1-956F-95D7AAA09802}" type="slidenum">
              <a:rPr lang="en-AU" smtClean="0"/>
              <a:t>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551290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Modelling a treatment effect.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6BF832-F5FD-41A1-956F-95D7AAA09802}" type="slidenum">
              <a:rPr lang="en-AU" smtClean="0"/>
              <a:t>11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439300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AU" dirty="0"/>
                  <a:t>The large z portion of the parameter space is important because the negative binomial distribution corresponds to the PSB with z </a:t>
                </a:r>
                <a:r>
                  <a:rPr lang="en-AU" dirty="0">
                    <a:sym typeface="Wingdings" panose="05000000000000000000" pitchFamily="2" charset="2"/>
                  </a:rPr>
                  <a:t> </a:t>
                </a:r>
                <a14:m>
                  <m:oMath xmlns:m="http://schemas.openxmlformats.org/officeDocument/2006/math">
                    <m:r>
                      <a:rPr lang="en-AU" sz="120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AU" dirty="0"/>
                  <a:t>.</a:t>
                </a:r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AU" dirty="0"/>
                  <a:t>The large z portion of the parameter space is important because the negative binomial distribution corresponds to the PSB with z </a:t>
                </a:r>
                <a:r>
                  <a:rPr lang="en-AU" dirty="0">
                    <a:sym typeface="Wingdings" panose="05000000000000000000" pitchFamily="2" charset="2"/>
                  </a:rPr>
                  <a:t> </a:t>
                </a:r>
                <a:r>
                  <a:rPr lang="en-AU" sz="1200" i="0">
                    <a:solidFill>
                      <a:srgbClr val="002060"/>
                    </a:solidFill>
                    <a:latin typeface="Cambria Math" panose="02040503050406030204" pitchFamily="18" charset="0"/>
                  </a:rPr>
                  <a:t>∞</a:t>
                </a:r>
                <a:r>
                  <a:rPr lang="en-AU" dirty="0"/>
                  <a:t>.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6BF832-F5FD-41A1-956F-95D7AAA09802}" type="slidenum">
              <a:rPr lang="en-AU" smtClean="0"/>
              <a:t>16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779029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6BF832-F5FD-41A1-956F-95D7AAA09802}" type="slidenum">
              <a:rPr lang="en-AU" smtClean="0"/>
              <a:t>17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694219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08E29-180E-4733-BC59-D153FBDB9B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070220B-0185-4526-9368-9E90E0D874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9A5EB5-A23E-4B67-8619-32B8D62651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3C05D-35F3-4CD2-86E6-EE199071E7EE}" type="datetimeFigureOut">
              <a:rPr lang="en-AU" smtClean="0"/>
              <a:t>28/11/2022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0EC593-4E46-4F3C-991B-C4A7E1C708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4021AD-BBDB-47B4-B913-F73CF35FC0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C0AD5-4496-4B95-9086-D46A9A352FC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238278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92FADD-5F78-4547-9BFE-6F00E44DE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975254-D83A-4B84-A9AD-ABFA4D028A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4B7ECB-9BD6-4F28-AA2D-4E44160C5F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3C05D-35F3-4CD2-86E6-EE199071E7EE}" type="datetimeFigureOut">
              <a:rPr lang="en-AU" smtClean="0"/>
              <a:t>28/11/2022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41CD39-9BDB-4C86-BD7F-B733A932F2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DF0FB1-702A-41F3-B326-C531296A7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C0AD5-4496-4B95-9086-D46A9A352FC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44768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172B6D8-B58F-4829-83BD-4EAAFEC97AA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2E779CC-A82E-426C-B95A-71B929C0F0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929455-5E6A-4723-A9A5-1BA3DD8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3C05D-35F3-4CD2-86E6-EE199071E7EE}" type="datetimeFigureOut">
              <a:rPr lang="en-AU" smtClean="0"/>
              <a:t>28/11/2022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4C9F9C-7B00-4AE0-866D-844C0A42C3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3C80EF-A937-4974-AA50-FFE63C3E6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C0AD5-4496-4B95-9086-D46A9A352FC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492597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03F3F-D6A6-4B34-B3E0-5D1692B0B2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F9955C-FD8D-41E1-A4F3-3F772E4BBC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463E54-43BE-47A4-BC19-10934F1604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3C05D-35F3-4CD2-86E6-EE199071E7EE}" type="datetimeFigureOut">
              <a:rPr lang="en-AU" smtClean="0"/>
              <a:t>28/11/2022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BD3140-2637-4938-ACFC-F526790F3C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727DEA-041B-49D1-9EC6-E35DAD517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C0AD5-4496-4B95-9086-D46A9A352FC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974604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8B227-C37D-475C-AC71-EAD179BA03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A80582-CE2E-4450-A09E-A8FA90E0C5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BE34D7-5841-4743-B62C-EDAED3238D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3C05D-35F3-4CD2-86E6-EE199071E7EE}" type="datetimeFigureOut">
              <a:rPr lang="en-AU" smtClean="0"/>
              <a:t>28/11/2022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436393-78FA-4C9C-8F9C-AF5D3C6AF3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F25439-B65A-4512-A4A1-3EDC4EE2DA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C0AD5-4496-4B95-9086-D46A9A352FC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554220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F0534-B77A-495B-BFB5-907D86808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0E3D1C-B5DE-426A-8611-E88F395650D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68DB82-EADA-45AC-85CD-B79AF467FF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79708A-1073-4D98-A311-A608682652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3C05D-35F3-4CD2-86E6-EE199071E7EE}" type="datetimeFigureOut">
              <a:rPr lang="en-AU" smtClean="0"/>
              <a:t>28/11/2022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B036F8-4D56-45DA-AD54-C25554BFAB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0418CE-4D42-4E64-81C2-8A2FAE2BD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C0AD5-4496-4B95-9086-D46A9A352FC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80907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BD2DDC-5F4C-47A9-B68F-CE47007053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0D510A-AE96-4FF1-A05E-78EE9A9135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D58341-D6DC-44CD-BCD6-C612A3C866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77F2C8F-F735-46BE-98B4-50D00D4F834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4579860-7ECE-4CCC-BC16-652814B56B2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BDE42A5-C4D4-49D8-AC56-B604FF6A4D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3C05D-35F3-4CD2-86E6-EE199071E7EE}" type="datetimeFigureOut">
              <a:rPr lang="en-AU" smtClean="0"/>
              <a:t>28/11/2022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E98C9D7-08CF-488A-A1BA-611345C130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CC236DC-59F6-4A07-AC3A-C9E5902D54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C0AD5-4496-4B95-9086-D46A9A352FC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594479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C805D0-3954-4E91-99E6-C438941ED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B56DC6F-74C5-4DCB-AC64-4614C61098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3C05D-35F3-4CD2-86E6-EE199071E7EE}" type="datetimeFigureOut">
              <a:rPr lang="en-AU" smtClean="0"/>
              <a:t>28/11/2022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98FF0C-9FDF-4D51-8D31-020E4BCB75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FA1B8C-1578-410C-9BC4-9A92AEFC7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C0AD5-4496-4B95-9086-D46A9A352FC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415210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902D198-76D6-4CC6-BD3C-6913C896C6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3C05D-35F3-4CD2-86E6-EE199071E7EE}" type="datetimeFigureOut">
              <a:rPr lang="en-AU" smtClean="0"/>
              <a:t>28/11/2022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BE82AA4-537C-4B10-A255-B68989FAD7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DFF4D6-A4E2-4953-8096-F5BC7D8EC0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C0AD5-4496-4B95-9086-D46A9A352FC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928000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7E5CD9-51E6-4DB3-A491-FC5F74326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D7C432-56DF-4E88-ADA1-4F3BCB8E68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255282-59EF-48BA-BBCB-39786B5260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597143-19B0-43EE-BFE8-A7FAC4D749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3C05D-35F3-4CD2-86E6-EE199071E7EE}" type="datetimeFigureOut">
              <a:rPr lang="en-AU" smtClean="0"/>
              <a:t>28/11/2022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E84A4F-BE43-45B2-868E-6636C8B719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742970-D0DE-48AE-8998-D9C2A062D0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C0AD5-4496-4B95-9086-D46A9A352FC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061781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21E61B-DCBE-4CC9-84B0-BE6242555F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2C2839D-D7F7-4909-ACE1-367A438FC66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B3CB11-0282-4D3B-96B8-EB53BA80D6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852876-86EA-48E7-B969-485A4142D2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3C05D-35F3-4CD2-86E6-EE199071E7EE}" type="datetimeFigureOut">
              <a:rPr lang="en-AU" smtClean="0"/>
              <a:t>28/11/2022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961560-7C37-42F2-8D5D-598BA04323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D52BFD-FFB9-4A0D-8F2B-B364A98E8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C0AD5-4496-4B95-9086-D46A9A352FC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366586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80B0CF2-9EE1-4851-90AD-D398F08E1D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0ABC92-3006-42CB-BF1D-E789F36F4A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07FC58-968D-4DDD-A985-3C8A18A5D6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83C05D-35F3-4CD2-86E6-EE199071E7EE}" type="datetimeFigureOut">
              <a:rPr lang="en-AU" smtClean="0"/>
              <a:t>28/11/2022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E485D0-B643-4D1F-9013-DC808E583F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BB69D6-FB4A-40C6-9F54-ED834A3F1E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CC0AD5-4496-4B95-9086-D46A9A352FC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82764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FBE764-E629-41AB-BBDB-65B47BA1BE2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Poisson Beta Regression for Count Data</a:t>
            </a:r>
            <a:endParaRPr lang="en-A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3CED78A-8B70-4044-9521-2E58F6F1948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Alan Herschtal</a:t>
            </a:r>
          </a:p>
          <a:p>
            <a:r>
              <a:rPr lang="en-US" dirty="0"/>
              <a:t>29</a:t>
            </a:r>
            <a:r>
              <a:rPr lang="en-US" baseline="30000" dirty="0"/>
              <a:t>th</a:t>
            </a:r>
            <a:r>
              <a:rPr lang="en-US" dirty="0"/>
              <a:t> Nov. 2022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1711301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8007F-0D72-4044-9E68-A574973CE0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Testing scenarios – synthetic data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D9DC4AF-DC46-4DF7-AE0F-671F47754D1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AU" dirty="0"/>
                  <a:t>2-arm trial (</a:t>
                </a:r>
                <a:r>
                  <a:rPr lang="en-AU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en-AU" dirty="0"/>
                  <a:t> vs </a:t>
                </a:r>
                <a:r>
                  <a:rPr lang="en-AU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</a:t>
                </a:r>
                <a:r>
                  <a:rPr lang="en-AU" dirty="0"/>
                  <a:t>)</a:t>
                </a:r>
              </a:p>
              <a:p>
                <a:pPr>
                  <a:lnSpc>
                    <a:spcPct val="100000"/>
                  </a:lnSpc>
                </a:pPr>
                <a:r>
                  <a:rPr lang="en-AU" dirty="0"/>
                  <a:t>Sample size 500 (1:1)</a:t>
                </a:r>
              </a:p>
              <a:p>
                <a:pPr>
                  <a:lnSpc>
                    <a:spcPct val="100000"/>
                  </a:lnSpc>
                </a:pPr>
                <a:r>
                  <a:rPr lang="en-AU" dirty="0"/>
                  <a:t>Null Hypothesis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AU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AU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</m:sub>
                    </m:sSub>
                    <m:r>
                      <a:rPr lang="en-AU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AU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AU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AU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B</m:t>
                        </m:r>
                      </m:sub>
                    </m:sSub>
                  </m:oMath>
                </a14:m>
                <a:r>
                  <a:rPr lang="en-AU" dirty="0"/>
                  <a:t>)</a:t>
                </a:r>
              </a:p>
              <a:p>
                <a:pPr>
                  <a:lnSpc>
                    <a:spcPct val="100000"/>
                  </a:lnSpc>
                </a:pPr>
                <a:r>
                  <a:rPr lang="en-AU" dirty="0"/>
                  <a:t>Model using each of 4 models (ZIP, NB, PB and Poisson)</a:t>
                </a:r>
              </a:p>
              <a:p>
                <a:pPr>
                  <a:lnSpc>
                    <a:spcPct val="100000"/>
                  </a:lnSpc>
                </a:pPr>
                <a:r>
                  <a:rPr lang="en-AU" dirty="0"/>
                  <a:t>Calculate the p-value for each model</a:t>
                </a:r>
              </a:p>
              <a:p>
                <a:pPr>
                  <a:lnSpc>
                    <a:spcPct val="100000"/>
                  </a:lnSpc>
                </a:pPr>
                <a:r>
                  <a:rPr lang="en-AU" dirty="0"/>
                  <a:t>Repeat 5,000 times – p-values should be distributed </a:t>
                </a:r>
                <a:r>
                  <a:rPr lang="en-AU" dirty="0" err="1"/>
                  <a:t>Unif</a:t>
                </a:r>
                <a:r>
                  <a:rPr lang="en-AU" dirty="0"/>
                  <a:t>(0,1)</a:t>
                </a:r>
              </a:p>
              <a:p>
                <a:pPr marL="0" indent="0">
                  <a:buNone/>
                </a:pPr>
                <a:endParaRPr lang="en-AU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D9DC4AF-DC46-4DF7-AE0F-671F47754D1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1541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88588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D378AA-2A86-4933-8826-9CB961B87A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Power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8C168309-BD20-4B9E-95A2-B502ACD1B2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5271" y="1275108"/>
            <a:ext cx="8932624" cy="5582891"/>
          </a:xfrm>
        </p:spPr>
      </p:pic>
    </p:spTree>
    <p:extLst>
      <p:ext uri="{BB962C8B-B14F-4D97-AF65-F5344CB8AC3E}">
        <p14:creationId xmlns:p14="http://schemas.microsoft.com/office/powerpoint/2010/main" val="7691674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7D1839-AAED-4BC3-BBDD-EC60F1377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Possible 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4D8756-9651-49F4-B5B3-6142C848BD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AU" sz="3200" b="1" dirty="0"/>
              <a:t>R</a:t>
            </a:r>
            <a:r>
              <a:rPr lang="en-AU" sz="3200" dirty="0"/>
              <a:t>eport Findings (Publish / Present)</a:t>
            </a:r>
          </a:p>
          <a:p>
            <a:pPr>
              <a:lnSpc>
                <a:spcPct val="150000"/>
              </a:lnSpc>
            </a:pPr>
            <a:r>
              <a:rPr lang="en-AU" sz="3200" b="1" dirty="0"/>
              <a:t>R</a:t>
            </a:r>
            <a:r>
              <a:rPr lang="en-AU" sz="3200" dirty="0"/>
              <a:t>eal-world data</a:t>
            </a:r>
          </a:p>
          <a:p>
            <a:pPr>
              <a:lnSpc>
                <a:spcPct val="150000"/>
              </a:lnSpc>
            </a:pPr>
            <a:r>
              <a:rPr lang="en-AU" sz="3200" b="1" dirty="0"/>
              <a:t>R</a:t>
            </a:r>
            <a:r>
              <a:rPr lang="en-AU" sz="3200" dirty="0"/>
              <a:t>-package?</a:t>
            </a:r>
          </a:p>
          <a:p>
            <a:pPr marL="0" indent="0">
              <a:lnSpc>
                <a:spcPct val="100000"/>
              </a:lnSpc>
              <a:buNone/>
            </a:pPr>
            <a:endParaRPr lang="en-AU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34753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AB6922-2BEE-48BE-80AB-77919F8843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Contact Details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4768C9-E52C-4A32-BDFF-46AB59E153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AU" sz="3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 algn="ctr">
              <a:buNone/>
            </a:pPr>
            <a:r>
              <a:rPr lang="en-AU" sz="3600" b="1" dirty="0">
                <a:latin typeface="Courier New" panose="02070309020205020404" pitchFamily="49" charset="0"/>
                <a:cs typeface="Courier New" panose="02070309020205020404" pitchFamily="49" charset="0"/>
              </a:rPr>
              <a:t>E-mail: Alan.Herschtal@monash.edu</a:t>
            </a:r>
          </a:p>
        </p:txBody>
      </p:sp>
    </p:spTree>
    <p:extLst>
      <p:ext uri="{BB962C8B-B14F-4D97-AF65-F5344CB8AC3E}">
        <p14:creationId xmlns:p14="http://schemas.microsoft.com/office/powerpoint/2010/main" val="41658166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FDBDB-A610-408D-873B-EECC7C7B3C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Questions &amp; Suggestions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A686CB-FF13-482C-BEB6-8207B89192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60504" y="365125"/>
            <a:ext cx="2399335" cy="4353746"/>
          </a:xfrm>
        </p:spPr>
        <p:txBody>
          <a:bodyPr>
            <a:normAutofit lnSpcReduction="10000"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AU" sz="287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</a:p>
        </p:txBody>
      </p:sp>
      <p:sp>
        <p:nvSpPr>
          <p:cNvPr id="4" name="Cube 3">
            <a:extLst>
              <a:ext uri="{FF2B5EF4-FFF2-40B4-BE49-F238E27FC236}">
                <a16:creationId xmlns:a16="http://schemas.microsoft.com/office/drawing/2014/main" id="{F087EA27-8EF3-4842-8FE1-13ACBBAE0916}"/>
              </a:ext>
            </a:extLst>
          </p:cNvPr>
          <p:cNvSpPr/>
          <p:nvPr/>
        </p:nvSpPr>
        <p:spPr>
          <a:xfrm>
            <a:off x="2774790" y="3311548"/>
            <a:ext cx="5717220" cy="3204839"/>
          </a:xfrm>
          <a:prstGeom prst="cub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" name="Flowchart: Terminator 4">
            <a:extLst>
              <a:ext uri="{FF2B5EF4-FFF2-40B4-BE49-F238E27FC236}">
                <a16:creationId xmlns:a16="http://schemas.microsoft.com/office/drawing/2014/main" id="{F7971815-8D3F-4614-B215-033AA92439EF}"/>
              </a:ext>
            </a:extLst>
          </p:cNvPr>
          <p:cNvSpPr/>
          <p:nvPr/>
        </p:nvSpPr>
        <p:spPr>
          <a:xfrm>
            <a:off x="3783886" y="3532542"/>
            <a:ext cx="3542189" cy="336404"/>
          </a:xfrm>
          <a:prstGeom prst="flowChartTerminator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3D16C38-0F48-4F38-B642-B2AE26124E1D}"/>
              </a:ext>
            </a:extLst>
          </p:cNvPr>
          <p:cNvSpPr/>
          <p:nvPr/>
        </p:nvSpPr>
        <p:spPr>
          <a:xfrm>
            <a:off x="4485220" y="2430764"/>
            <a:ext cx="1917576" cy="143818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5D4D9AB-911E-4D8C-AFC5-475ECFC4E921}"/>
              </a:ext>
            </a:extLst>
          </p:cNvPr>
          <p:cNvCxnSpPr/>
          <p:nvPr/>
        </p:nvCxnSpPr>
        <p:spPr>
          <a:xfrm>
            <a:off x="4831451" y="2732604"/>
            <a:ext cx="126062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317EEE3-A7C1-4B16-8BD9-5A3A4C99FEC1}"/>
              </a:ext>
            </a:extLst>
          </p:cNvPr>
          <p:cNvCxnSpPr/>
          <p:nvPr/>
        </p:nvCxnSpPr>
        <p:spPr>
          <a:xfrm>
            <a:off x="4824047" y="2885004"/>
            <a:ext cx="126062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9B4B9E4-4D8F-4F49-B865-45CF0961E2E2}"/>
              </a:ext>
            </a:extLst>
          </p:cNvPr>
          <p:cNvCxnSpPr/>
          <p:nvPr/>
        </p:nvCxnSpPr>
        <p:spPr>
          <a:xfrm>
            <a:off x="4825530" y="3037404"/>
            <a:ext cx="126062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70D679E-C28A-4A32-995D-10FD15540192}"/>
              </a:ext>
            </a:extLst>
          </p:cNvPr>
          <p:cNvCxnSpPr/>
          <p:nvPr/>
        </p:nvCxnSpPr>
        <p:spPr>
          <a:xfrm>
            <a:off x="4832930" y="3204603"/>
            <a:ext cx="126062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3E8F70F-6F04-4337-84EF-366C8955B70E}"/>
              </a:ext>
            </a:extLst>
          </p:cNvPr>
          <p:cNvCxnSpPr/>
          <p:nvPr/>
        </p:nvCxnSpPr>
        <p:spPr>
          <a:xfrm>
            <a:off x="4825526" y="3357003"/>
            <a:ext cx="126062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68CACFB-084D-48DC-9A15-F2CE8C6C914C}"/>
              </a:ext>
            </a:extLst>
          </p:cNvPr>
          <p:cNvCxnSpPr/>
          <p:nvPr/>
        </p:nvCxnSpPr>
        <p:spPr>
          <a:xfrm>
            <a:off x="4827009" y="3509403"/>
            <a:ext cx="126062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91462EE5-8A7A-407D-A5CF-E0A9403AAE9E}"/>
              </a:ext>
            </a:extLst>
          </p:cNvPr>
          <p:cNvSpPr/>
          <p:nvPr/>
        </p:nvSpPr>
        <p:spPr>
          <a:xfrm>
            <a:off x="2821284" y="5034227"/>
            <a:ext cx="482465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Alan.Herschtal@monash.edu</a:t>
            </a:r>
            <a:endParaRPr lang="en-AU" sz="2400" dirty="0"/>
          </a:p>
        </p:txBody>
      </p:sp>
    </p:spTree>
    <p:extLst>
      <p:ext uri="{BB962C8B-B14F-4D97-AF65-F5344CB8AC3E}">
        <p14:creationId xmlns:p14="http://schemas.microsoft.com/office/powerpoint/2010/main" val="34997507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B59BA7-4F8C-41BD-ACC3-DC0F1144CD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Computation via Recurrence Relation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FD2A7BA-EA85-44B5-8634-6F2E6144F7F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lnSpc>
                    <a:spcPct val="135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i="1" smtClean="0">
                          <a:latin typeface="Cambria Math" panose="02040503050406030204" pitchFamily="18" charset="0"/>
                        </a:rPr>
                        <m:t>𝑀</m:t>
                      </m:r>
                      <m:d>
                        <m:d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AU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AU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en-AU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AU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AU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A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AU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</m:d>
                                </m:sup>
                              </m:sSup>
                              <m:sSup>
                                <m:sSupPr>
                                  <m:ctrlPr>
                                    <a:rPr lang="en-AU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AU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p>
                                  <m:r>
                                    <a:rPr lang="en-AU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p>
                            </m:num>
                            <m:den>
                              <m:sSup>
                                <m:sSupPr>
                                  <m:ctrlPr>
                                    <a:rPr lang="en-AU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AU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A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AU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!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en-AU" dirty="0"/>
              </a:p>
              <a:p>
                <a:pPr marL="0" indent="0">
                  <a:lnSpc>
                    <a:spcPct val="135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i="1">
                          <a:latin typeface="Cambria Math" panose="02040503050406030204" pitchFamily="18" charset="0"/>
                        </a:rPr>
                        <m:t>𝑀</m:t>
                      </m:r>
                      <m:d>
                        <m:d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AU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AU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b>
                            <m:sSubPr>
                              <m:ctrlPr>
                                <a:rPr lang="en-A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AU" dirty="0"/>
              </a:p>
              <a:p>
                <a:pPr marL="0" indent="0">
                  <a:lnSpc>
                    <a:spcPct val="135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AU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AU">
                          <a:latin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num>
                        <m:den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  <m:r>
                        <a:rPr lang="en-AU">
                          <a:latin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+1</m:t>
                          </m:r>
                        </m:den>
                      </m:f>
                    </m:oMath>
                  </m:oMathPara>
                </a14:m>
                <a:endParaRPr lang="en-AU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FD2A7BA-EA85-44B5-8634-6F2E6144F7F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>
            <a:extLst>
              <a:ext uri="{FF2B5EF4-FFF2-40B4-BE49-F238E27FC236}">
                <a16:creationId xmlns:a16="http://schemas.microsoft.com/office/drawing/2014/main" id="{7D4D87CA-CA4D-49D1-9F02-1115DD91365E}"/>
              </a:ext>
            </a:extLst>
          </p:cNvPr>
          <p:cNvSpPr/>
          <p:nvPr/>
        </p:nvSpPr>
        <p:spPr>
          <a:xfrm>
            <a:off x="6782538" y="2272682"/>
            <a:ext cx="1198486" cy="1225119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BB8B919-43E0-4743-9E63-3E1FB41C5637}"/>
              </a:ext>
            </a:extLst>
          </p:cNvPr>
          <p:cNvSpPr/>
          <p:nvPr/>
        </p:nvSpPr>
        <p:spPr>
          <a:xfrm>
            <a:off x="6934938" y="4128117"/>
            <a:ext cx="868534" cy="747205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7778F80-C6FE-4340-8FFE-68FBC9B3F1FD}"/>
              </a:ext>
            </a:extLst>
          </p:cNvPr>
          <p:cNvCxnSpPr>
            <a:cxnSpLocks/>
            <a:stCxn id="4" idx="5"/>
            <a:endCxn id="5" idx="7"/>
          </p:cNvCxnSpPr>
          <p:nvPr/>
        </p:nvCxnSpPr>
        <p:spPr>
          <a:xfrm flipH="1">
            <a:off x="7676278" y="3318386"/>
            <a:ext cx="129232" cy="919157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99995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EF1F2-679C-4BFF-BCAB-C1C6838862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Computation via Recurrence Relation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72DE02-B9B1-435A-B7F4-9D71FF6B2EF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lnSpc>
                    <a:spcPct val="125000"/>
                  </a:lnSpc>
                </a:pPr>
                <a:r>
                  <a:rPr lang="en-AU" sz="3200" dirty="0"/>
                  <a:t>Works well for small </a:t>
                </a:r>
                <a14:m>
                  <m:oMath xmlns:m="http://schemas.openxmlformats.org/officeDocument/2006/math">
                    <m:r>
                      <a:rPr lang="en-AU" sz="3200" i="1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endParaRPr lang="en-AU" sz="3200" dirty="0"/>
              </a:p>
              <a:p>
                <a:pPr>
                  <a:lnSpc>
                    <a:spcPct val="125000"/>
                  </a:lnSpc>
                </a:pPr>
                <a:r>
                  <a:rPr lang="en-AU" sz="3200" dirty="0"/>
                  <a:t>However, for large </a:t>
                </a:r>
                <a14:m>
                  <m:oMath xmlns:m="http://schemas.openxmlformats.org/officeDocument/2006/math">
                    <m:r>
                      <a:rPr lang="en-AU" sz="3200" i="1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AU" sz="3200" dirty="0"/>
                  <a:t>:</a:t>
                </a:r>
              </a:p>
              <a:p>
                <a:pPr lvl="1">
                  <a:lnSpc>
                    <a:spcPct val="125000"/>
                  </a:lnSpc>
                </a:pPr>
                <a:r>
                  <a:rPr lang="en-AU" sz="2800" dirty="0"/>
                  <a:t>Large number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28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AU" sz="28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AU" sz="2800" dirty="0"/>
                  <a:t> terms need to be summed</a:t>
                </a:r>
              </a:p>
              <a:p>
                <a:pPr lvl="2">
                  <a:lnSpc>
                    <a:spcPct val="125000"/>
                  </a:lnSpc>
                </a:pPr>
                <a:r>
                  <a:rPr lang="en-AU" sz="2400" dirty="0"/>
                  <a:t>Very computationally intensive</a:t>
                </a:r>
              </a:p>
              <a:p>
                <a:pPr lvl="1">
                  <a:lnSpc>
                    <a:spcPct val="125000"/>
                  </a:lnSpc>
                </a:pPr>
                <a:r>
                  <a:rPr lang="en-AU" sz="2800" dirty="0"/>
                  <a:t>Range of values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28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AU" sz="28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AU" sz="2800" dirty="0"/>
                  <a:t> becomes very large</a:t>
                </a:r>
              </a:p>
              <a:p>
                <a:pPr lvl="2">
                  <a:lnSpc>
                    <a:spcPct val="125000"/>
                  </a:lnSpc>
                </a:pPr>
                <a:r>
                  <a:rPr lang="en-AU" sz="2400" dirty="0"/>
                  <a:t>Numeric underflow / overflow</a:t>
                </a:r>
              </a:p>
              <a:p>
                <a:pPr lvl="2">
                  <a:lnSpc>
                    <a:spcPct val="125000"/>
                  </a:lnSpc>
                </a:pPr>
                <a:r>
                  <a:rPr lang="en-AU" sz="2400" dirty="0"/>
                  <a:t>Loss of precision</a:t>
                </a:r>
                <a:endParaRPr lang="en-AU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72DE02-B9B1-435A-B7F4-9D71FF6B2EF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33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3DE99D2A-70A7-476C-92FB-B8EB1A714F17}"/>
                  </a:ext>
                </a:extLst>
              </p:cNvPr>
              <p:cNvSpPr/>
              <p:nvPr/>
            </p:nvSpPr>
            <p:spPr>
              <a:xfrm>
                <a:off x="5761609" y="1825625"/>
                <a:ext cx="4856084" cy="137665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4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d>
                        <m:dPr>
                          <m:ctrlPr>
                            <a:rPr lang="en-AU" sz="2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2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AU" sz="2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AU" sz="2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AU" sz="2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AU" sz="2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AU" sz="24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AU" sz="2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AU" sz="2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AU" sz="2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AU" sz="24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en-AU" sz="2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AU" sz="2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AU" sz="2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AU" sz="24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AU" sz="24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</m:d>
                                </m:sup>
                              </m:sSup>
                              <m:sSup>
                                <m:sSupPr>
                                  <m:ctrlPr>
                                    <a:rPr lang="en-AU" sz="2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AU" sz="2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p>
                                  <m:r>
                                    <a:rPr lang="en-AU" sz="2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p>
                            </m:num>
                            <m:den>
                              <m:sSup>
                                <m:sSupPr>
                                  <m:ctrlPr>
                                    <a:rPr lang="en-AU" sz="2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AU" sz="2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AU" sz="24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AU" sz="24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en-AU" sz="2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AU" sz="2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!</m:t>
                              </m:r>
                            </m:den>
                          </m:f>
                        </m:e>
                      </m:nary>
                      <m:r>
                        <a:rPr lang="en-AU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AU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AU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AU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AU" sz="24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b>
                            <m:sSubPr>
                              <m:ctrlPr>
                                <a:rPr lang="en-AU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AU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AU" dirty="0"/>
              </a:p>
              <a:p>
                <a:endParaRPr lang="en-AU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3DE99D2A-70A7-476C-92FB-B8EB1A714F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1609" y="1825625"/>
                <a:ext cx="4856084" cy="137665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75651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783F88-EBAB-464B-82D5-B08D4E23E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Computation via Recurrence Relation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80E935D-F804-44F5-80F0-5102ECD84FA5}"/>
                  </a:ext>
                </a:extLst>
              </p:cNvPr>
              <p:cNvSpPr txBox="1"/>
              <p:nvPr/>
            </p:nvSpPr>
            <p:spPr>
              <a:xfrm>
                <a:off x="951888" y="1828178"/>
                <a:ext cx="1744660" cy="12926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8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AU" sz="28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sz="2800" b="0" i="1" smtClean="0">
                          <a:latin typeface="Cambria Math" panose="02040503050406030204" pitchFamily="18" charset="0"/>
                        </a:rPr>
                        <m:t>50 </m:t>
                      </m:r>
                    </m:oMath>
                  </m:oMathPara>
                </a14:m>
                <a:endParaRPr lang="en-AU" sz="28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8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AU" sz="2800" b="0" i="1" smtClean="0">
                          <a:latin typeface="Cambria Math" panose="02040503050406030204" pitchFamily="18" charset="0"/>
                        </a:rPr>
                        <m:t>=40 </m:t>
                      </m:r>
                    </m:oMath>
                  </m:oMathPara>
                </a14:m>
                <a:endParaRPr lang="en-AU" sz="28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8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AU" sz="2800" b="0" i="1" smtClean="0">
                          <a:latin typeface="Cambria Math" panose="02040503050406030204" pitchFamily="18" charset="0"/>
                        </a:rPr>
                        <m:t>=50</m:t>
                      </m:r>
                    </m:oMath>
                  </m:oMathPara>
                </a14:m>
                <a:endParaRPr lang="en-AU" sz="2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80E935D-F804-44F5-80F0-5102ECD84F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888" y="1828178"/>
                <a:ext cx="1744660" cy="129266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9BD09A4-FA21-492A-9339-4A5A254046F0}"/>
                  </a:ext>
                </a:extLst>
              </p:cNvPr>
              <p:cNvSpPr txBox="1"/>
              <p:nvPr/>
            </p:nvSpPr>
            <p:spPr>
              <a:xfrm>
                <a:off x="559833" y="3433662"/>
                <a:ext cx="372518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AU" sz="2400" dirty="0"/>
                  <a:t>Range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24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AU" sz="24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AU" sz="2400" dirty="0"/>
                  <a:t> values is ~10</a:t>
                </a:r>
                <a:r>
                  <a:rPr lang="en-AU" sz="2400" baseline="30000" dirty="0"/>
                  <a:t>22</a:t>
                </a:r>
                <a:r>
                  <a:rPr lang="en-AU" sz="2400" dirty="0"/>
                  <a:t>!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9BD09A4-FA21-492A-9339-4A5A254046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833" y="3433662"/>
                <a:ext cx="3725187" cy="461665"/>
              </a:xfrm>
              <a:prstGeom prst="rect">
                <a:avLst/>
              </a:prstGeom>
              <a:blipFill>
                <a:blip r:embed="rId4"/>
                <a:stretch>
                  <a:fillRect l="-2619" t="-10526" r="-1309" b="-28947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28DDE27D-5560-4ED8-8C4C-48EBD951E746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0000" y="1800000"/>
            <a:ext cx="5760000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9789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783F88-EBAB-464B-82D5-B08D4E23E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Computation via Recurrence Relation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FDC585F-6FFA-47B7-95EA-0B10FB3CB1CA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0000" y="1800000"/>
            <a:ext cx="5760000" cy="5040000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80E935D-F804-44F5-80F0-5102ECD84FA5}"/>
                  </a:ext>
                </a:extLst>
              </p:cNvPr>
              <p:cNvSpPr txBox="1"/>
              <p:nvPr/>
            </p:nvSpPr>
            <p:spPr>
              <a:xfrm>
                <a:off x="951888" y="1828178"/>
                <a:ext cx="1744660" cy="12926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8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AU" sz="28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sz="2800" b="0" i="1" smtClean="0">
                          <a:latin typeface="Cambria Math" panose="02040503050406030204" pitchFamily="18" charset="0"/>
                        </a:rPr>
                        <m:t>100 </m:t>
                      </m:r>
                    </m:oMath>
                  </m:oMathPara>
                </a14:m>
                <a:endParaRPr lang="en-AU" sz="28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8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AU" sz="2800" b="0" i="1" smtClean="0">
                          <a:latin typeface="Cambria Math" panose="02040503050406030204" pitchFamily="18" charset="0"/>
                        </a:rPr>
                        <m:t>=80 </m:t>
                      </m:r>
                    </m:oMath>
                  </m:oMathPara>
                </a14:m>
                <a:endParaRPr lang="en-AU" sz="28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8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AU" sz="2800" b="0" i="1" smtClean="0">
                          <a:latin typeface="Cambria Math" panose="02040503050406030204" pitchFamily="18" charset="0"/>
                        </a:rPr>
                        <m:t>=100</m:t>
                      </m:r>
                    </m:oMath>
                  </m:oMathPara>
                </a14:m>
                <a:endParaRPr lang="en-AU" sz="2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80E935D-F804-44F5-80F0-5102ECD84F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888" y="1828178"/>
                <a:ext cx="1744660" cy="129266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9BD09A4-FA21-492A-9339-4A5A254046F0}"/>
                  </a:ext>
                </a:extLst>
              </p:cNvPr>
              <p:cNvSpPr txBox="1"/>
              <p:nvPr/>
            </p:nvSpPr>
            <p:spPr>
              <a:xfrm>
                <a:off x="559833" y="3433662"/>
                <a:ext cx="372518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AU" sz="2400" dirty="0"/>
                  <a:t>Range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24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AU" sz="24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AU" sz="2400" dirty="0"/>
                  <a:t> values is ~10</a:t>
                </a:r>
                <a:r>
                  <a:rPr lang="en-AU" sz="2400" baseline="30000" dirty="0"/>
                  <a:t>45</a:t>
                </a:r>
                <a:r>
                  <a:rPr lang="en-AU" sz="2400" dirty="0"/>
                  <a:t>!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9BD09A4-FA21-492A-9339-4A5A254046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833" y="3433662"/>
                <a:ext cx="3725187" cy="461665"/>
              </a:xfrm>
              <a:prstGeom prst="rect">
                <a:avLst/>
              </a:prstGeom>
              <a:blipFill>
                <a:blip r:embed="rId4"/>
                <a:stretch>
                  <a:fillRect l="-2619" t="-10526" r="-1309" b="-28947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509598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78659B-C09C-430E-BB75-A317F32FE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Computation via Recurrence Relation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C61FCF91-B4C3-4AFF-B417-102338D8CC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6311" y="1825625"/>
            <a:ext cx="5840302" cy="5038860"/>
          </a:xfr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5753127A-062E-42E8-BACB-05DC6C7C5E4C}"/>
              </a:ext>
            </a:extLst>
          </p:cNvPr>
          <p:cNvSpPr/>
          <p:nvPr/>
        </p:nvSpPr>
        <p:spPr>
          <a:xfrm>
            <a:off x="8397550" y="1996750"/>
            <a:ext cx="186613" cy="18661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Arc 10">
            <a:extLst>
              <a:ext uri="{FF2B5EF4-FFF2-40B4-BE49-F238E27FC236}">
                <a16:creationId xmlns:a16="http://schemas.microsoft.com/office/drawing/2014/main" id="{5F7736FE-E643-49EA-8114-8495B0992B5D}"/>
              </a:ext>
            </a:extLst>
          </p:cNvPr>
          <p:cNvSpPr/>
          <p:nvPr/>
        </p:nvSpPr>
        <p:spPr>
          <a:xfrm rot="1119250">
            <a:off x="7693524" y="2029330"/>
            <a:ext cx="1837265" cy="922073"/>
          </a:xfrm>
          <a:prstGeom prst="arc">
            <a:avLst>
              <a:gd name="adj1" fmla="val 15882596"/>
              <a:gd name="adj2" fmla="val 20441770"/>
            </a:avLst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3B17C175-8F0D-47C8-9024-B229B1C95CBC}"/>
              </a:ext>
            </a:extLst>
          </p:cNvPr>
          <p:cNvSpPr/>
          <p:nvPr/>
        </p:nvSpPr>
        <p:spPr>
          <a:xfrm rot="18567649">
            <a:off x="7100611" y="2330626"/>
            <a:ext cx="1852068" cy="878225"/>
          </a:xfrm>
          <a:prstGeom prst="arc">
            <a:avLst>
              <a:gd name="adj1" fmla="val 15882596"/>
              <a:gd name="adj2" fmla="val 20441770"/>
            </a:avLst>
          </a:prstGeom>
          <a:ln w="28575">
            <a:solidFill>
              <a:srgbClr val="FF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3F35E313-FBFA-43DC-9D02-3AADB95A43C8}"/>
                  </a:ext>
                </a:extLst>
              </p:cNvPr>
              <p:cNvSpPr/>
              <p:nvPr/>
            </p:nvSpPr>
            <p:spPr>
              <a:xfrm>
                <a:off x="8936561" y="1624898"/>
                <a:ext cx="2996333" cy="6228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AU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AU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AU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AU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AU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AU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AU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AU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AU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num>
                        <m:den>
                          <m:r>
                            <a:rPr lang="en-AU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AU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AU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  <m:r>
                        <a:rPr lang="en-AU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AU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AU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AU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den>
                      </m:f>
                    </m:oMath>
                  </m:oMathPara>
                </a14:m>
                <a:endParaRPr lang="en-AU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3F35E313-FBFA-43DC-9D02-3AADB95A43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6561" y="1624898"/>
                <a:ext cx="2996333" cy="62286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418C66D6-52B3-49E0-8978-DA2CF22CC8F9}"/>
                  </a:ext>
                </a:extLst>
              </p:cNvPr>
              <p:cNvSpPr/>
              <p:nvPr/>
            </p:nvSpPr>
            <p:spPr>
              <a:xfrm>
                <a:off x="5049578" y="1477123"/>
                <a:ext cx="2996333" cy="6228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AU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AU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AU" i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AU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AU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AU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AU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AU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AU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AU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num>
                        <m:den>
                          <m:r>
                            <a:rPr lang="en-AU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AU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AU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AU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  <m:r>
                        <a:rPr lang="en-AU" i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AU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num>
                        <m:den>
                          <m:r>
                            <a:rPr lang="en-AU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</m:oMath>
                  </m:oMathPara>
                </a14:m>
                <a:endParaRPr lang="en-AU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418C66D6-52B3-49E0-8978-DA2CF22CC8F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9578" y="1477123"/>
                <a:ext cx="2996333" cy="62286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AC1E45D-E6BE-4F1F-B23E-17604A2A16B3}"/>
                  </a:ext>
                </a:extLst>
              </p:cNvPr>
              <p:cNvSpPr txBox="1"/>
              <p:nvPr/>
            </p:nvSpPr>
            <p:spPr>
              <a:xfrm>
                <a:off x="32564" y="3373264"/>
                <a:ext cx="6184770" cy="23634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AU" sz="2000" dirty="0"/>
                  <a:t>Pre-compute </a:t>
                </a:r>
                <a14:m>
                  <m:oMath xmlns:m="http://schemas.openxmlformats.org/officeDocument/2006/math">
                    <m:r>
                      <a:rPr lang="en-AU" sz="2000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AU" sz="2000" dirty="0"/>
                  <a:t>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20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AU" sz="20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AU" sz="2000" dirty="0"/>
                  <a:t> is largest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AU" sz="2000" dirty="0"/>
                  <a:t>Solution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AU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AU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AU" sz="2000" i="1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AU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sz="2000" i="1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AU" sz="2000" i="1">
                            <a:latin typeface="Cambria Math" panose="02040503050406030204" pitchFamily="18" charset="0"/>
                          </a:rPr>
                          <m:t>+1−</m:t>
                        </m:r>
                        <m:r>
                          <a:rPr lang="en-AU" sz="20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AU" sz="20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AU" sz="20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AU" sz="2000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AU" sz="2000" i="1">
                        <a:latin typeface="Cambria Math" panose="02040503050406030204" pitchFamily="18" charset="0"/>
                      </a:rPr>
                      <m:t> −</m:t>
                    </m:r>
                    <m:r>
                      <a:rPr lang="en-AU" sz="2000" i="1">
                        <a:latin typeface="Cambria Math" panose="02040503050406030204" pitchFamily="18" charset="0"/>
                      </a:rPr>
                      <m:t>𝑎𝑧</m:t>
                    </m:r>
                    <m:r>
                      <a:rPr lang="en-AU" sz="20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AU" sz="2000" dirty="0"/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AU" sz="2000" dirty="0"/>
                  <a:t>Easy! Quadratic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AU" sz="2000" dirty="0"/>
                  <a:t>Apply the recurrence relation in the positive direction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AU" sz="2000" dirty="0"/>
                  <a:t>Apply the recurrence relation in the negative direction 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AC1E45D-E6BE-4F1F-B23E-17604A2A16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64" y="3373264"/>
                <a:ext cx="6184770" cy="2363468"/>
              </a:xfrm>
              <a:prstGeom prst="rect">
                <a:avLst/>
              </a:prstGeom>
              <a:blipFill>
                <a:blip r:embed="rId5"/>
                <a:stretch>
                  <a:fillRect l="-887" r="-99" b="-3608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26008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 animBg="1"/>
      <p:bldP spid="12" grpId="0" animBg="1"/>
      <p:bldP spid="13" grpId="0"/>
      <p:bldP spid="1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150FE8-6CEF-4991-A5AB-DB8556548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Modelling Count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B60FE8-A15F-4EDD-A3AA-0544C14968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AU" dirty="0"/>
              <a:t>Count data are often over-dispersed (variance &gt; mean)</a:t>
            </a:r>
          </a:p>
          <a:p>
            <a:pPr lvl="1">
              <a:lnSpc>
                <a:spcPct val="150000"/>
              </a:lnSpc>
            </a:pPr>
            <a:r>
              <a:rPr lang="en-AU" dirty="0"/>
              <a:t>Poisson regression thus not appropriate </a:t>
            </a:r>
          </a:p>
          <a:p>
            <a:pPr>
              <a:lnSpc>
                <a:spcPct val="150000"/>
              </a:lnSpc>
            </a:pPr>
            <a:r>
              <a:rPr lang="en-AU" dirty="0"/>
              <a:t>Negative Binomial (NB) regression used to handle over-dispersion</a:t>
            </a:r>
          </a:p>
          <a:p>
            <a:pPr>
              <a:lnSpc>
                <a:spcPct val="150000"/>
              </a:lnSpc>
            </a:pPr>
            <a:r>
              <a:rPr lang="en-AU" dirty="0"/>
              <a:t>NB also often not flexible enough – e.g. can’t handle excess zeroes</a:t>
            </a:r>
          </a:p>
          <a:p>
            <a:pPr lvl="1"/>
            <a:r>
              <a:rPr lang="en-AU" sz="2000" dirty="0"/>
              <a:t>‘</a:t>
            </a:r>
            <a:r>
              <a:rPr lang="en-US" sz="2000" i="1" dirty="0"/>
              <a:t>Sequence count data are poorly fit by the </a:t>
            </a:r>
            <a:r>
              <a:rPr lang="en-AU" sz="2000" i="1" dirty="0"/>
              <a:t>negative binomial distribution</a:t>
            </a:r>
            <a:r>
              <a:rPr lang="en-AU" sz="2000" dirty="0"/>
              <a:t>’ (</a:t>
            </a:r>
            <a:r>
              <a:rPr lang="en-AU" sz="2000" dirty="0" err="1"/>
              <a:t>Hawinkel</a:t>
            </a:r>
            <a:r>
              <a:rPr lang="en-AU" sz="2000" dirty="0"/>
              <a:t> et al, 2020)</a:t>
            </a:r>
          </a:p>
          <a:p>
            <a:pPr lvl="1"/>
            <a:r>
              <a:rPr lang="en-US" sz="2000" i="1" dirty="0"/>
              <a:t>‘</a:t>
            </a:r>
            <a:r>
              <a:rPr lang="en-US" sz="2000" i="1" dirty="0" err="1"/>
              <a:t>SimSeq</a:t>
            </a:r>
            <a:r>
              <a:rPr lang="en-US" sz="2000" i="1" dirty="0"/>
              <a:t>: a nonparametric approach to simulation of RNA-sequence </a:t>
            </a:r>
            <a:r>
              <a:rPr lang="en-US" sz="2000" i="1" dirty="0" err="1"/>
              <a:t>datasets’</a:t>
            </a:r>
            <a:r>
              <a:rPr lang="en-AU" sz="2000" dirty="0"/>
              <a:t> (</a:t>
            </a:r>
            <a:r>
              <a:rPr lang="en-AU" sz="2000" dirty="0" err="1"/>
              <a:t>Benidt</a:t>
            </a:r>
            <a:r>
              <a:rPr lang="en-AU" sz="2000" dirty="0"/>
              <a:t> &amp; Nettleton, 2015)</a:t>
            </a:r>
          </a:p>
          <a:p>
            <a:pPr>
              <a:lnSpc>
                <a:spcPct val="150000"/>
              </a:lnSpc>
            </a:pPr>
            <a:endParaRPr lang="en-AU" dirty="0"/>
          </a:p>
          <a:p>
            <a:pPr>
              <a:lnSpc>
                <a:spcPct val="150000"/>
              </a:lnSpc>
            </a:pP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868277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09401D-D933-4F19-B4D4-325C115CF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8485"/>
            <a:ext cx="10515600" cy="1325563"/>
          </a:xfrm>
        </p:spPr>
        <p:txBody>
          <a:bodyPr/>
          <a:lstStyle/>
          <a:p>
            <a:r>
              <a:rPr lang="en-AU" dirty="0"/>
              <a:t>ZIP Densities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F03B273-5DA9-4505-B936-DC8A9D5128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7070" y="985346"/>
            <a:ext cx="8569703" cy="5872655"/>
          </a:xfrm>
        </p:spPr>
      </p:pic>
    </p:spTree>
    <p:extLst>
      <p:ext uri="{BB962C8B-B14F-4D97-AF65-F5344CB8AC3E}">
        <p14:creationId xmlns:p14="http://schemas.microsoft.com/office/powerpoint/2010/main" val="9658714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D5A58-1BCD-4778-9B2D-B24B280D7E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8317"/>
            <a:ext cx="10515600" cy="1325563"/>
          </a:xfrm>
        </p:spPr>
        <p:txBody>
          <a:bodyPr/>
          <a:lstStyle/>
          <a:p>
            <a:r>
              <a:rPr lang="en-AU" dirty="0"/>
              <a:t>NB Densities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9E03334-A015-4A24-B55B-D7C38738F3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8473" y="1012095"/>
            <a:ext cx="8597177" cy="5845905"/>
          </a:xfrm>
        </p:spPr>
      </p:pic>
    </p:spTree>
    <p:extLst>
      <p:ext uri="{BB962C8B-B14F-4D97-AF65-F5344CB8AC3E}">
        <p14:creationId xmlns:p14="http://schemas.microsoft.com/office/powerpoint/2010/main" val="829455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73095B-41B4-4D90-A3A3-CE29D0A5AA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8485"/>
            <a:ext cx="10515600" cy="1325563"/>
          </a:xfrm>
        </p:spPr>
        <p:txBody>
          <a:bodyPr/>
          <a:lstStyle/>
          <a:p>
            <a:r>
              <a:rPr lang="en-AU" dirty="0"/>
              <a:t>PB Densities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E3CF652-9202-4165-ADB6-ABF468342E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357" y="1058716"/>
            <a:ext cx="10644326" cy="5799284"/>
          </a:xfrm>
        </p:spPr>
      </p:pic>
    </p:spTree>
    <p:extLst>
      <p:ext uri="{BB962C8B-B14F-4D97-AF65-F5344CB8AC3E}">
        <p14:creationId xmlns:p14="http://schemas.microsoft.com/office/powerpoint/2010/main" val="30136953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3FC259-767C-4735-9EA9-2B26D62B8F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44"/>
            <a:ext cx="10515600" cy="1325563"/>
          </a:xfrm>
        </p:spPr>
        <p:txBody>
          <a:bodyPr/>
          <a:lstStyle/>
          <a:p>
            <a:r>
              <a:rPr lang="en-AU" dirty="0"/>
              <a:t>Type 1 Error Control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C042839-7726-47A5-8B1E-FA08D4824F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7101" y="941034"/>
            <a:ext cx="9465314" cy="5915822"/>
          </a:xfrm>
        </p:spPr>
      </p:pic>
    </p:spTree>
    <p:extLst>
      <p:ext uri="{BB962C8B-B14F-4D97-AF65-F5344CB8AC3E}">
        <p14:creationId xmlns:p14="http://schemas.microsoft.com/office/powerpoint/2010/main" val="40924581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5477A-61D9-484A-A6B0-0F377E1BE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Motivating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35796D-A527-49BE-90FD-3CB619B2F7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AU" dirty="0"/>
              <a:t>Comparison of count of unnecessary biopsies between standard follow-up and melanoma surveillance photography (MSP) for melanoma</a:t>
            </a:r>
          </a:p>
          <a:p>
            <a:pPr lvl="1">
              <a:lnSpc>
                <a:spcPct val="150000"/>
              </a:lnSpc>
            </a:pPr>
            <a:r>
              <a:rPr lang="en-AU" dirty="0"/>
              <a:t>Count almost certainly over-dispersed </a:t>
            </a:r>
            <a:r>
              <a:rPr lang="en-AU" dirty="0">
                <a:sym typeface="Wingdings" panose="05000000000000000000" pitchFamily="2" charset="2"/>
              </a:rPr>
              <a:t> not Poisson</a:t>
            </a:r>
            <a:endParaRPr lang="en-AU" dirty="0"/>
          </a:p>
          <a:p>
            <a:pPr lvl="1">
              <a:lnSpc>
                <a:spcPct val="150000"/>
              </a:lnSpc>
            </a:pPr>
            <a:r>
              <a:rPr lang="en-AU" dirty="0"/>
              <a:t>Possibly neither ZIP nor NB</a:t>
            </a:r>
          </a:p>
        </p:txBody>
      </p:sp>
    </p:spTree>
    <p:extLst>
      <p:ext uri="{BB962C8B-B14F-4D97-AF65-F5344CB8AC3E}">
        <p14:creationId xmlns:p14="http://schemas.microsoft.com/office/powerpoint/2010/main" val="16470658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0446083-6B46-4951-8A38-8CC9B323C8FB}"/>
              </a:ext>
            </a:extLst>
          </p:cNvPr>
          <p:cNvSpPr/>
          <p:nvPr/>
        </p:nvSpPr>
        <p:spPr>
          <a:xfrm>
            <a:off x="1428750" y="240954"/>
            <a:ext cx="9925049" cy="6555321"/>
          </a:xfrm>
          <a:prstGeom prst="rect">
            <a:avLst/>
          </a:prstGeom>
          <a:solidFill>
            <a:srgbClr val="C9AF3F"/>
          </a:solidFill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AU" sz="9600" b="1" u="sng" dirty="0">
                <a:latin typeface="Bodoni MT Black" panose="02070A03080606020203" pitchFamily="18" charset="0"/>
                <a:ea typeface="Calibri" panose="020F0502020204030204" pitchFamily="34" charset="0"/>
                <a:cs typeface="Arial" panose="020B0604020202020204" pitchFamily="34" charset="0"/>
              </a:rPr>
              <a:t>WANTED</a:t>
            </a:r>
            <a:endParaRPr lang="en-AU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AU" sz="1200" dirty="0">
                <a:latin typeface="Algerian" panose="04020705040A02060702" pitchFamily="82" charset="0"/>
                <a:ea typeface="Calibri" panose="020F0502020204030204" pitchFamily="34" charset="0"/>
                <a:cs typeface="Arial" panose="020B0604020202020204" pitchFamily="34" charset="0"/>
              </a:rPr>
              <a:t> </a:t>
            </a:r>
            <a:endParaRPr lang="en-AU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AU" sz="1200" dirty="0">
                <a:latin typeface="Algerian" panose="04020705040A02060702" pitchFamily="82" charset="0"/>
                <a:ea typeface="Calibri" panose="020F0502020204030204" pitchFamily="34" charset="0"/>
                <a:cs typeface="Arial" panose="020B0604020202020204" pitchFamily="34" charset="0"/>
              </a:rPr>
              <a:t> </a:t>
            </a:r>
            <a:endParaRPr lang="en-AU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AU" sz="1200" dirty="0">
                <a:latin typeface="Algerian" panose="04020705040A02060702" pitchFamily="82" charset="0"/>
                <a:ea typeface="Calibri" panose="020F0502020204030204" pitchFamily="34" charset="0"/>
                <a:cs typeface="Arial" panose="020B0604020202020204" pitchFamily="34" charset="0"/>
              </a:rPr>
              <a:t> </a:t>
            </a:r>
            <a:endParaRPr lang="en-AU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AU" sz="1200" dirty="0">
                <a:latin typeface="Algerian" panose="04020705040A02060702" pitchFamily="82" charset="0"/>
                <a:ea typeface="Calibri" panose="020F0502020204030204" pitchFamily="34" charset="0"/>
                <a:cs typeface="Arial" panose="020B0604020202020204" pitchFamily="34" charset="0"/>
              </a:rPr>
              <a:t> </a:t>
            </a:r>
            <a:endParaRPr lang="en-AU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AU" sz="1200" dirty="0">
                <a:latin typeface="Algerian" panose="04020705040A02060702" pitchFamily="82" charset="0"/>
                <a:ea typeface="Calibri" panose="020F0502020204030204" pitchFamily="34" charset="0"/>
                <a:cs typeface="Arial" panose="020B0604020202020204" pitchFamily="34" charset="0"/>
              </a:rPr>
              <a:t> </a:t>
            </a:r>
            <a:endParaRPr lang="en-AU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AU" sz="1200" dirty="0">
                <a:latin typeface="Algerian" panose="04020705040A02060702" pitchFamily="82" charset="0"/>
                <a:ea typeface="Calibri" panose="020F0502020204030204" pitchFamily="34" charset="0"/>
                <a:cs typeface="Arial" panose="020B0604020202020204" pitchFamily="34" charset="0"/>
              </a:rPr>
              <a:t> </a:t>
            </a:r>
            <a:endParaRPr lang="en-AU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AU" sz="1200" dirty="0">
                <a:latin typeface="Algerian" panose="04020705040A02060702" pitchFamily="82" charset="0"/>
                <a:ea typeface="Calibri" panose="020F0502020204030204" pitchFamily="34" charset="0"/>
                <a:cs typeface="Arial" panose="020B0604020202020204" pitchFamily="34" charset="0"/>
              </a:rPr>
              <a:t> </a:t>
            </a:r>
            <a:endParaRPr lang="en-AU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AU" sz="1200" dirty="0">
                <a:latin typeface="Algerian" panose="04020705040A02060702" pitchFamily="82" charset="0"/>
                <a:ea typeface="Calibri" panose="020F0502020204030204" pitchFamily="34" charset="0"/>
                <a:cs typeface="Arial" panose="020B0604020202020204" pitchFamily="34" charset="0"/>
              </a:rPr>
              <a:t> </a:t>
            </a:r>
            <a:endParaRPr lang="en-AU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AU" sz="1200" dirty="0">
                <a:latin typeface="Algerian" panose="04020705040A02060702" pitchFamily="82" charset="0"/>
                <a:ea typeface="Calibri" panose="020F0502020204030204" pitchFamily="34" charset="0"/>
                <a:cs typeface="Arial" panose="020B0604020202020204" pitchFamily="34" charset="0"/>
              </a:rPr>
              <a:t> </a:t>
            </a:r>
            <a:endParaRPr lang="en-AU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AU" sz="1200" dirty="0">
                <a:latin typeface="Algerian" panose="04020705040A02060702" pitchFamily="82" charset="0"/>
                <a:ea typeface="Calibri" panose="020F0502020204030204" pitchFamily="34" charset="0"/>
                <a:cs typeface="Arial" panose="020B0604020202020204" pitchFamily="34" charset="0"/>
              </a:rPr>
              <a:t> </a:t>
            </a:r>
            <a:endParaRPr lang="en-AU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AU" sz="1200" dirty="0">
                <a:latin typeface="Bernard MT Condensed" panose="02050806060905020404" pitchFamily="18" charset="0"/>
                <a:ea typeface="Calibri" panose="020F0502020204030204" pitchFamily="34" charset="0"/>
                <a:cs typeface="Arial" panose="020B0604020202020204" pitchFamily="34" charset="0"/>
              </a:rPr>
              <a:t> </a:t>
            </a:r>
            <a:endParaRPr lang="en-AU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ctr"/>
            <a:endParaRPr lang="en-AU" sz="2400" b="1" dirty="0">
              <a:latin typeface="Bodoni MT Black" panose="02070A03080606020203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ctr"/>
            <a:r>
              <a:rPr lang="en-AU" sz="7200" b="1" dirty="0">
                <a:latin typeface="Bodoni MT Black" panose="02070A03080606020203" pitchFamily="18" charset="0"/>
                <a:ea typeface="Calibri" panose="020F0502020204030204" pitchFamily="34" charset="0"/>
                <a:cs typeface="Arial" panose="020B0604020202020204" pitchFamily="34" charset="0"/>
              </a:rPr>
              <a:t>REWARD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40F823-76AF-4F1E-AC09-548EAFEB1F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19324" y="1825625"/>
            <a:ext cx="8543926" cy="4351338"/>
          </a:xfrm>
        </p:spPr>
        <p:txBody>
          <a:bodyPr>
            <a:normAutofit fontScale="92500"/>
          </a:bodyPr>
          <a:lstStyle/>
          <a:p>
            <a:pPr>
              <a:lnSpc>
                <a:spcPct val="150000"/>
              </a:lnSpc>
            </a:pPr>
            <a:r>
              <a:rPr lang="en-AU" sz="3200" dirty="0">
                <a:latin typeface="Algerian" panose="04020705040A02060702" pitchFamily="82" charset="0"/>
              </a:rPr>
              <a:t>Distribution with Support on {0, 1, 2, 3, …}</a:t>
            </a:r>
          </a:p>
          <a:p>
            <a:pPr>
              <a:lnSpc>
                <a:spcPct val="150000"/>
              </a:lnSpc>
            </a:pPr>
            <a:r>
              <a:rPr lang="en-AU" sz="3200" dirty="0">
                <a:latin typeface="Algerian" panose="04020705040A02060702" pitchFamily="82" charset="0"/>
              </a:rPr>
              <a:t>Flexible </a:t>
            </a:r>
          </a:p>
          <a:p>
            <a:pPr lvl="1">
              <a:lnSpc>
                <a:spcPct val="150000"/>
              </a:lnSpc>
            </a:pPr>
            <a:r>
              <a:rPr lang="en-AU" sz="2800" dirty="0">
                <a:latin typeface="Algerian" panose="04020705040A02060702" pitchFamily="82" charset="0"/>
              </a:rPr>
              <a:t>3 parameter model (?)</a:t>
            </a:r>
          </a:p>
          <a:p>
            <a:pPr>
              <a:lnSpc>
                <a:spcPct val="150000"/>
              </a:lnSpc>
            </a:pPr>
            <a:r>
              <a:rPr lang="en-AU" sz="3200" dirty="0">
                <a:latin typeface="Algerian" panose="04020705040A02060702" pitchFamily="82" charset="0"/>
              </a:rPr>
              <a:t>ZIP and NB as special cases</a:t>
            </a:r>
          </a:p>
          <a:p>
            <a:pPr>
              <a:lnSpc>
                <a:spcPct val="150000"/>
              </a:lnSpc>
            </a:pPr>
            <a:r>
              <a:rPr lang="en-AU" sz="3200" dirty="0">
                <a:latin typeface="Algerian" panose="04020705040A02060702" pitchFamily="82" charset="0"/>
              </a:rPr>
              <a:t>Regression method available</a:t>
            </a:r>
            <a:endParaRPr lang="en-AU" dirty="0"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4537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574125-24A9-4DCA-AB09-63037BADB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Poisson (Scaled) Beta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84416D-5FAD-4515-AFB3-ED0A2534BB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73693"/>
                <a:ext cx="10515600" cy="4703270"/>
              </a:xfrm>
            </p:spPr>
            <p:txBody>
              <a:bodyPr>
                <a:normAutofit fontScale="77500" lnSpcReduction="20000"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AU" dirty="0"/>
                  <a:t>Poisson Mixture</a:t>
                </a:r>
              </a:p>
              <a:p>
                <a:pPr>
                  <a:lnSpc>
                    <a:spcPct val="150000"/>
                  </a:lnSpc>
                </a:pPr>
                <a:r>
                  <a:rPr lang="en-AU" dirty="0"/>
                  <a:t>Underlying Mixing Distribution is a Scaled Beta Distribution </a:t>
                </a:r>
              </a:p>
              <a:p>
                <a:pPr>
                  <a:lnSpc>
                    <a:spcPct val="150000"/>
                  </a:lnSpc>
                </a:pPr>
                <a:r>
                  <a:rPr lang="en-AU" dirty="0"/>
                  <a:t>Standard Beta </a:t>
                </a:r>
                <a:r>
                  <a:rPr lang="en-AU" dirty="0">
                    <a:sym typeface="Wingdings" panose="05000000000000000000" pitchFamily="2" charset="2"/>
                  </a:rPr>
                  <a:t> support on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i="1">
                            <a:latin typeface="Cambria Math" panose="02040503050406030204" pitchFamily="18" charset="0"/>
                          </a:rPr>
                          <m:t>0, 1</m:t>
                        </m:r>
                      </m:e>
                    </m:d>
                  </m:oMath>
                </a14:m>
                <a:endParaRPr lang="en-AU" dirty="0"/>
              </a:p>
              <a:p>
                <a:pPr>
                  <a:lnSpc>
                    <a:spcPct val="150000"/>
                  </a:lnSpc>
                </a:pPr>
                <a:r>
                  <a:rPr lang="en-AU" dirty="0">
                    <a:sym typeface="Wingdings" panose="05000000000000000000" pitchFamily="2" charset="2"/>
                  </a:rPr>
                  <a:t>Scaled Beta  support on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i="1">
                            <a:latin typeface="Cambria Math" panose="02040503050406030204" pitchFamily="18" charset="0"/>
                          </a:rPr>
                          <m:t>0, </m:t>
                        </m:r>
                        <m:r>
                          <a:rPr lang="en-AU" i="1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</m:d>
                  </m:oMath>
                </a14:m>
                <a:endParaRPr lang="en-AU" dirty="0"/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m:rPr>
                              <m:sty m:val="p"/>
                            </m:rPr>
                            <a:rPr lang="en-AU">
                              <a:latin typeface="Cambria Math" panose="02040503050406030204" pitchFamily="18" charset="0"/>
                            </a:rPr>
                            <m:t>α</m:t>
                          </m:r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AU">
                              <a:latin typeface="Cambria Math" panose="02040503050406030204" pitchFamily="18" charset="0"/>
                            </a:rPr>
                            <m:t>β</m:t>
                          </m:r>
                        </m:e>
                      </m:d>
                      <m:r>
                        <a:rPr lang="en-AU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AU">
                              <a:latin typeface="Cambria Math" panose="02040503050406030204" pitchFamily="18" charset="0"/>
                            </a:rPr>
                            <m:t>Γ</m:t>
                          </m:r>
                          <m:d>
                            <m:dPr>
                              <m:ctrlPr>
                                <a:rPr lang="en-AU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AU">
                                  <a:latin typeface="Cambria Math" panose="02040503050406030204" pitchFamily="18" charset="0"/>
                                </a:rPr>
                                <m:t>α</m:t>
                              </m:r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n-AU">
                                  <a:latin typeface="Cambria Math" panose="02040503050406030204" pitchFamily="18" charset="0"/>
                                </a:rPr>
                                <m:t>β</m:t>
                              </m:r>
                            </m:e>
                          </m:d>
                        </m:num>
                        <m:den>
                          <m:r>
                            <m:rPr>
                              <m:sty m:val="p"/>
                            </m:rPr>
                            <a:rPr lang="en-AU">
                              <a:latin typeface="Cambria Math" panose="02040503050406030204" pitchFamily="18" charset="0"/>
                            </a:rPr>
                            <m:t>Γ</m:t>
                          </m:r>
                          <m:d>
                            <m:dPr>
                              <m:ctrlPr>
                                <a:rPr lang="en-AU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AU">
                                  <a:latin typeface="Cambria Math" panose="02040503050406030204" pitchFamily="18" charset="0"/>
                                </a:rPr>
                                <m:t>α</m:t>
                              </m:r>
                            </m:e>
                          </m:d>
                          <m:r>
                            <m:rPr>
                              <m:sty m:val="p"/>
                            </m:rPr>
                            <a:rPr lang="en-AU">
                              <a:latin typeface="Cambria Math" panose="02040503050406030204" pitchFamily="18" charset="0"/>
                            </a:rPr>
                            <m:t>Γ</m:t>
                          </m:r>
                          <m:d>
                            <m:dPr>
                              <m:ctrlPr>
                                <a:rPr lang="en-AU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AU">
                                  <a:latin typeface="Cambria Math" panose="02040503050406030204" pitchFamily="18" charset="0"/>
                                </a:rPr>
                                <m:t>β</m:t>
                              </m:r>
                            </m:e>
                          </m:d>
                        </m:den>
                      </m:f>
                      <m:r>
                        <a:rPr lang="en-AU" i="1">
                          <a:latin typeface="Cambria Math" panose="02040503050406030204" pitchFamily="18" charset="0"/>
                        </a:rPr>
                        <m:t> </m:t>
                      </m:r>
                      <m:sSup>
                        <m:sSup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AU">
                              <a:latin typeface="Cambria Math" panose="02040503050406030204" pitchFamily="18" charset="0"/>
                            </a:rPr>
                            <m:t>α</m:t>
                          </m:r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AU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en-AU">
                              <a:latin typeface="Cambria Math" panose="02040503050406030204" pitchFamily="18" charset="0"/>
                            </a:rPr>
                            <m:t>β</m:t>
                          </m:r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AU" dirty="0"/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m:rPr>
                              <m:sty m:val="p"/>
                            </m:rPr>
                            <a:rPr lang="en-AU">
                              <a:latin typeface="Cambria Math" panose="02040503050406030204" pitchFamily="18" charset="0"/>
                            </a:rPr>
                            <m:t>α</m:t>
                          </m:r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AU">
                              <a:latin typeface="Cambria Math" panose="02040503050406030204" pitchFamily="18" charset="0"/>
                            </a:rPr>
                            <m:t>β</m:t>
                          </m:r>
                          <m:r>
                            <a:rPr lang="en-AU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</m:d>
                      <m:r>
                        <a:rPr lang="en-AU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AU">
                              <a:latin typeface="Cambria Math" panose="02040503050406030204" pitchFamily="18" charset="0"/>
                            </a:rPr>
                            <m:t>Γ</m:t>
                          </m:r>
                          <m:d>
                            <m:dPr>
                              <m:ctrlPr>
                                <a:rPr lang="en-AU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AU">
                                  <a:latin typeface="Cambria Math" panose="02040503050406030204" pitchFamily="18" charset="0"/>
                                </a:rPr>
                                <m:t>α</m:t>
                              </m:r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n-AU">
                                  <a:latin typeface="Cambria Math" panose="02040503050406030204" pitchFamily="18" charset="0"/>
                                </a:rPr>
                                <m:t>β</m:t>
                              </m:r>
                            </m:e>
                          </m:d>
                        </m:num>
                        <m:den>
                          <m:r>
                            <a:rPr lang="en-AU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  <m:r>
                            <m:rPr>
                              <m:sty m:val="p"/>
                            </m:rPr>
                            <a:rPr lang="en-AU">
                              <a:latin typeface="Cambria Math" panose="02040503050406030204" pitchFamily="18" charset="0"/>
                            </a:rPr>
                            <m:t>Γ</m:t>
                          </m:r>
                          <m:d>
                            <m:dPr>
                              <m:ctrlPr>
                                <a:rPr lang="en-AU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AU">
                                  <a:latin typeface="Cambria Math" panose="02040503050406030204" pitchFamily="18" charset="0"/>
                                </a:rPr>
                                <m:t>α</m:t>
                              </m:r>
                            </m:e>
                          </m:d>
                          <m:r>
                            <m:rPr>
                              <m:sty m:val="p"/>
                            </m:rPr>
                            <a:rPr lang="en-AU">
                              <a:latin typeface="Cambria Math" panose="02040503050406030204" pitchFamily="18" charset="0"/>
                            </a:rPr>
                            <m:t>Γ</m:t>
                          </m:r>
                          <m:d>
                            <m:dPr>
                              <m:ctrlPr>
                                <a:rPr lang="en-AU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AU">
                                  <a:latin typeface="Cambria Math" panose="02040503050406030204" pitchFamily="18" charset="0"/>
                                </a:rPr>
                                <m:t>β</m:t>
                              </m:r>
                            </m:e>
                          </m:d>
                        </m:den>
                      </m:f>
                      <m:r>
                        <a:rPr lang="en-AU" i="1">
                          <a:latin typeface="Cambria Math" panose="02040503050406030204" pitchFamily="18" charset="0"/>
                        </a:rPr>
                        <m:t> </m:t>
                      </m:r>
                      <m:sSup>
                        <m:sSup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AU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AU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AU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num>
                                <m:den>
                                  <m:r>
                                    <a:rPr lang="en-AU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AU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en-AU">
                              <a:latin typeface="Cambria Math" panose="02040503050406030204" pitchFamily="18" charset="0"/>
                            </a:rPr>
                            <m:t>α</m:t>
                          </m:r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AU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f>
                                <m:fPr>
                                  <m:ctrlPr>
                                    <a:rPr lang="en-AU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AU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num>
                                <m:den>
                                  <m:r>
                                    <a:rPr lang="en-AU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AU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en-AU">
                              <a:latin typeface="Cambria Math" panose="02040503050406030204" pitchFamily="18" charset="0"/>
                            </a:rPr>
                            <m:t>β</m:t>
                          </m:r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AU" dirty="0"/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en-AU" dirty="0"/>
              </a:p>
              <a:p>
                <a:endParaRPr lang="en-AU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84416D-5FAD-4515-AFB3-ED0A2534BB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73693"/>
                <a:ext cx="10515600" cy="4703270"/>
              </a:xfrm>
              <a:blipFill>
                <a:blip r:embed="rId2"/>
                <a:stretch>
                  <a:fillRect l="-696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9C1E4576-6EC2-4771-94D6-20CF9B534B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6249" y="1536947"/>
            <a:ext cx="3429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159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EEBF80-E6CE-432A-B28F-D6392C079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4399"/>
            <a:ext cx="10515600" cy="1325563"/>
          </a:xfrm>
        </p:spPr>
        <p:txBody>
          <a:bodyPr/>
          <a:lstStyle/>
          <a:p>
            <a:r>
              <a:rPr lang="en-AU" dirty="0"/>
              <a:t>The Poisson Beta PDF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E73821E-060F-4417-9EC1-3AF00A77999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849092"/>
                <a:ext cx="10515600" cy="6008907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14000"/>
                  </a:lnSpc>
                  <a:buNone/>
                </a:pPr>
                <a:endParaRPr lang="en-AU" dirty="0"/>
              </a:p>
              <a:p>
                <a:pPr marL="0" indent="0">
                  <a:lnSpc>
                    <a:spcPct val="150000"/>
                  </a:lnSpc>
                  <a:spcBef>
                    <a:spcPts val="12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b="1" i="1">
                              <a:latin typeface="Cambria Math" panose="02040503050406030204" pitchFamily="18" charset="0"/>
                            </a:rPr>
                            <m:t>𝒇</m:t>
                          </m:r>
                        </m:e>
                        <m:sub>
                          <m:r>
                            <a:rPr lang="en-AU" b="1" i="1">
                              <a:latin typeface="Cambria Math" panose="02040503050406030204" pitchFamily="18" charset="0"/>
                            </a:rPr>
                            <m:t>𝑷𝑩</m:t>
                          </m:r>
                        </m:sub>
                      </m:sSub>
                      <m:d>
                        <m:dPr>
                          <m:ctrlPr>
                            <a:rPr lang="en-AU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b="1" i="1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AU" b="1" i="1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AU" b="1" i="1">
                              <a:latin typeface="Cambria Math" panose="02040503050406030204" pitchFamily="18" charset="0"/>
                            </a:rPr>
                            <m:t>𝜶</m:t>
                          </m:r>
                          <m:r>
                            <a:rPr lang="en-AU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AU" b="1" i="1">
                              <a:latin typeface="Cambria Math" panose="02040503050406030204" pitchFamily="18" charset="0"/>
                            </a:rPr>
                            <m:t>𝜷</m:t>
                          </m:r>
                          <m:r>
                            <a:rPr lang="en-AU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AU" b="1" i="1">
                              <a:latin typeface="Cambria Math" panose="02040503050406030204" pitchFamily="18" charset="0"/>
                            </a:rPr>
                            <m:t>𝜸</m:t>
                          </m:r>
                        </m:e>
                      </m:d>
                      <m:r>
                        <a:rPr lang="en-AU" b="1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AU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AU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AU" b="1" i="1">
                                  <a:latin typeface="Cambria Math" panose="02040503050406030204" pitchFamily="18" charset="0"/>
                                </a:rPr>
                                <m:t>𝜸</m:t>
                              </m:r>
                            </m:e>
                            <m:sup>
                              <m:r>
                                <a:rPr lang="en-AU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sup>
                          </m:sSup>
                        </m:num>
                        <m:den>
                          <m:r>
                            <a:rPr lang="en-AU" b="1" i="1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AU" b="1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f>
                        <m:fPr>
                          <m:ctrlPr>
                            <a:rPr lang="en-AU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AU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AU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AU" b="1" i="1">
                                      <a:latin typeface="Cambria Math" panose="02040503050406030204" pitchFamily="18" charset="0"/>
                                    </a:rPr>
                                    <m:t>𝜶</m:t>
                                  </m:r>
                                </m:e>
                              </m:d>
                            </m:e>
                            <m:sup>
                              <m:d>
                                <m:dPr>
                                  <m:ctrlPr>
                                    <a:rPr lang="en-AU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AU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AU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AU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AU" b="1" i="1">
                                      <a:latin typeface="Cambria Math" panose="02040503050406030204" pitchFamily="18" charset="0"/>
                                    </a:rPr>
                                    <m:t>𝜶</m:t>
                                  </m:r>
                                  <m:r>
                                    <a:rPr lang="en-AU" b="1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AU" b="1" i="1">
                                      <a:latin typeface="Cambria Math" panose="02040503050406030204" pitchFamily="18" charset="0"/>
                                    </a:rPr>
                                    <m:t>𝜷</m:t>
                                  </m:r>
                                </m:e>
                              </m:d>
                            </m:e>
                            <m:sup>
                              <m:d>
                                <m:dPr>
                                  <m:ctrlPr>
                                    <a:rPr lang="en-AU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AU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</m:sup>
                          </m:sSup>
                        </m:den>
                      </m:f>
                      <m:sSup>
                        <m:sSupPr>
                          <m:ctrlPr>
                            <a:rPr lang="en-AU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b="1" i="1"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AU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AU" b="1" i="1">
                              <a:latin typeface="Cambria Math" panose="02040503050406030204" pitchFamily="18" charset="0"/>
                            </a:rPr>
                            <m:t>𝜸</m:t>
                          </m:r>
                        </m:sup>
                      </m:sSup>
                      <m:r>
                        <a:rPr lang="en-AU" b="1" i="1">
                          <a:latin typeface="Cambria Math" panose="02040503050406030204" pitchFamily="18" charset="0"/>
                        </a:rPr>
                        <m:t>𝑴</m:t>
                      </m:r>
                      <m:d>
                        <m:dPr>
                          <m:ctrlPr>
                            <a:rPr lang="en-AU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b="1" i="1">
                              <a:latin typeface="Cambria Math" panose="02040503050406030204" pitchFamily="18" charset="0"/>
                            </a:rPr>
                            <m:t>𝜷</m:t>
                          </m:r>
                          <m:r>
                            <a:rPr lang="en-AU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AU" b="1" i="1">
                              <a:latin typeface="Cambria Math" panose="02040503050406030204" pitchFamily="18" charset="0"/>
                            </a:rPr>
                            <m:t>𝜶</m:t>
                          </m:r>
                          <m:r>
                            <a:rPr lang="en-AU" b="1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AU" b="1" i="1">
                              <a:latin typeface="Cambria Math" panose="02040503050406030204" pitchFamily="18" charset="0"/>
                            </a:rPr>
                            <m:t>𝜷</m:t>
                          </m:r>
                          <m:r>
                            <a:rPr lang="en-AU" b="1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AU" b="1" i="1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AU" b="1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AU" b="1" i="1">
                              <a:latin typeface="Cambria Math" panose="02040503050406030204" pitchFamily="18" charset="0"/>
                            </a:rPr>
                            <m:t>𝜸</m:t>
                          </m:r>
                        </m:e>
                      </m:d>
                    </m:oMath>
                  </m:oMathPara>
                </a14:m>
                <a:endParaRPr lang="en-AU" b="1" dirty="0"/>
              </a:p>
              <a:p>
                <a:pPr marL="0" indent="0">
                  <a:lnSpc>
                    <a:spcPct val="150000"/>
                  </a:lnSpc>
                  <a:spcBef>
                    <a:spcPts val="12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d>
                            <m:dPr>
                              <m:ctrlPr>
                                <a:rPr lang="en-AU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</m:sup>
                      </m:sSup>
                      <m:r>
                        <a:rPr lang="en-AU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n-AU">
                          <a:latin typeface="Cambria Math" panose="02040503050406030204" pitchFamily="18" charset="0"/>
                        </a:rPr>
                        <m:t>⋯</m:t>
                      </m:r>
                      <m:d>
                        <m:d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</m:oMath>
                  </m:oMathPara>
                </a14:m>
                <a:endParaRPr lang="en-AU" b="1" dirty="0"/>
              </a:p>
              <a:p>
                <a:pPr marL="0" indent="0" algn="ctr">
                  <a:lnSpc>
                    <a:spcPct val="150000"/>
                  </a:lnSpc>
                  <a:spcBef>
                    <a:spcPts val="1200"/>
                  </a:spcBef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d>
                          <m:dPr>
                            <m:ctrlPr>
                              <a:rPr lang="en-AU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AU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sup>
                    </m:sSup>
                    <m:r>
                      <a:rPr lang="en-AU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AU" b="1" dirty="0"/>
                  <a:t> </a:t>
                </a:r>
                <a:r>
                  <a:rPr lang="en-AU" dirty="0"/>
                  <a:t>‘The Rising Factorial’</a:t>
                </a:r>
              </a:p>
              <a:p>
                <a:pPr marL="0" indent="0">
                  <a:lnSpc>
                    <a:spcPts val="10000"/>
                  </a:lnSpc>
                  <a:spcBef>
                    <a:spcPts val="12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i="1">
                          <a:latin typeface="Cambria Math" panose="02040503050406030204" pitchFamily="18" charset="0"/>
                        </a:rPr>
                        <m:t>𝑀</m:t>
                      </m:r>
                      <m:d>
                        <m:d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AU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AU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en-AU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AU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AU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A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AU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</m:d>
                                </m:sup>
                              </m:sSup>
                              <m:sSup>
                                <m:sSupPr>
                                  <m:ctrlPr>
                                    <a:rPr lang="en-AU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AU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p>
                                  <m:r>
                                    <a:rPr lang="en-AU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p>
                            </m:num>
                            <m:den>
                              <m:sSup>
                                <m:sSupPr>
                                  <m:ctrlPr>
                                    <a:rPr lang="en-AU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AU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A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AU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!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en-AU" dirty="0"/>
              </a:p>
              <a:p>
                <a:pPr marL="0" indent="0" algn="ctr">
                  <a:lnSpc>
                    <a:spcPct val="150000"/>
                  </a:lnSpc>
                  <a:spcBef>
                    <a:spcPts val="1800"/>
                  </a:spcBef>
                  <a:buNone/>
                </a:pPr>
                <a14:m>
                  <m:oMath xmlns:m="http://schemas.openxmlformats.org/officeDocument/2006/math">
                    <m:r>
                      <a:rPr lang="en-AU" sz="2400" i="1">
                        <a:latin typeface="Cambria Math" panose="02040503050406030204" pitchFamily="18" charset="0"/>
                      </a:rPr>
                      <m:t>𝑀</m:t>
                    </m:r>
                    <m:d>
                      <m:dPr>
                        <m:ctrlPr>
                          <a:rPr lang="en-AU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sz="24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AU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AU" sz="2400" i="1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AU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AU" sz="24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en-AU" sz="2400" dirty="0"/>
                  <a:t> = Confluent Hypergeometric Function, aka ‘</a:t>
                </a:r>
                <a:r>
                  <a:rPr lang="en-AU" sz="2400" dirty="0" err="1"/>
                  <a:t>Kummer’s</a:t>
                </a:r>
                <a:r>
                  <a:rPr lang="en-AU" sz="2400" dirty="0"/>
                  <a:t> Function’</a:t>
                </a:r>
              </a:p>
              <a:p>
                <a:pPr marL="0" indent="0">
                  <a:lnSpc>
                    <a:spcPct val="125000"/>
                  </a:lnSpc>
                  <a:buNone/>
                </a:pPr>
                <a:endParaRPr lang="en-AU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E73821E-060F-4417-9EC1-3AF00A7799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849092"/>
                <a:ext cx="10515600" cy="6008907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61913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8007F-0D72-4044-9E68-A574973CE0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Testing scenarios – synthetic data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D9DC4AF-DC46-4DF7-AE0F-671F47754D1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AU" dirty="0"/>
                  <a:t>2-arm trial (</a:t>
                </a:r>
                <a:r>
                  <a:rPr lang="en-AU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en-AU" dirty="0"/>
                  <a:t> vs </a:t>
                </a:r>
                <a:r>
                  <a:rPr lang="en-AU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</a:t>
                </a:r>
                <a:r>
                  <a:rPr lang="en-AU" dirty="0"/>
                  <a:t>)</a:t>
                </a:r>
              </a:p>
              <a:p>
                <a:pPr>
                  <a:lnSpc>
                    <a:spcPct val="100000"/>
                  </a:lnSpc>
                </a:pPr>
                <a:r>
                  <a:rPr lang="en-AU" dirty="0"/>
                  <a:t>Sample size 500 (1:1)</a:t>
                </a:r>
              </a:p>
              <a:p>
                <a:pPr>
                  <a:lnSpc>
                    <a:spcPct val="100000"/>
                  </a:lnSpc>
                </a:pPr>
                <a:r>
                  <a:rPr lang="en-AU" dirty="0"/>
                  <a:t>Null Hypothesis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AU"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AU" b="0" i="0" smtClean="0">
                            <a:latin typeface="Cambria Math" panose="02040503050406030204" pitchFamily="18" charset="0"/>
                          </a:rPr>
                          <m:t>A</m:t>
                        </m:r>
                      </m:sub>
                    </m:sSub>
                    <m:r>
                      <a:rPr lang="en-AU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AU"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AU" b="0" i="0" smtClean="0">
                            <a:latin typeface="Cambria Math" panose="02040503050406030204" pitchFamily="18" charset="0"/>
                          </a:rPr>
                          <m:t>B</m:t>
                        </m:r>
                      </m:sub>
                    </m:sSub>
                  </m:oMath>
                </a14:m>
                <a:r>
                  <a:rPr lang="en-AU" dirty="0"/>
                  <a:t>)</a:t>
                </a:r>
              </a:p>
              <a:p>
                <a:pPr>
                  <a:lnSpc>
                    <a:spcPct val="100000"/>
                  </a:lnSpc>
                </a:pPr>
                <a:r>
                  <a:rPr lang="en-AU" dirty="0"/>
                  <a:t>Model using each of 4 models (ZIP, NB, PB and Poisson)</a:t>
                </a:r>
              </a:p>
              <a:p>
                <a:pPr>
                  <a:lnSpc>
                    <a:spcPct val="100000"/>
                  </a:lnSpc>
                </a:pPr>
                <a:r>
                  <a:rPr lang="en-AU" dirty="0"/>
                  <a:t>Calculate the p-value for each model</a:t>
                </a:r>
              </a:p>
              <a:p>
                <a:pPr>
                  <a:lnSpc>
                    <a:spcPct val="100000"/>
                  </a:lnSpc>
                </a:pPr>
                <a:r>
                  <a:rPr lang="en-AU" dirty="0"/>
                  <a:t>Repeat 5,000 times – p-values should be distributed </a:t>
                </a:r>
                <a:r>
                  <a:rPr lang="en-AU" dirty="0" err="1"/>
                  <a:t>Unif</a:t>
                </a:r>
                <a:r>
                  <a:rPr lang="en-AU" dirty="0"/>
                  <a:t>(0,1)</a:t>
                </a:r>
              </a:p>
              <a:p>
                <a:pPr>
                  <a:lnSpc>
                    <a:spcPct val="100000"/>
                  </a:lnSpc>
                </a:pPr>
                <a:r>
                  <a:rPr lang="en-AU" dirty="0"/>
                  <a:t>Repeat for each of 6 parameter setting combinations</a:t>
                </a:r>
              </a:p>
              <a:p>
                <a:endParaRPr lang="en-AU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D9DC4AF-DC46-4DF7-AE0F-671F47754D1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1541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34205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501186-18C1-4FD8-B5F9-6C7D4718B6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Simulation Set up – Four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3AB7BBC-FCA7-4695-AC98-FF2A1A296B4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>
                <a:normAutofit lnSpcReduction="10000"/>
              </a:bodyPr>
              <a:lstStyle/>
              <a:p>
                <a:pPr marL="514350" indent="-514350">
                  <a:lnSpc>
                    <a:spcPct val="100000"/>
                  </a:lnSpc>
                  <a:buFont typeface="+mj-lt"/>
                  <a:buAutoNum type="arabicPeriod"/>
                </a:pPr>
                <a:r>
                  <a:rPr lang="en-AU" dirty="0"/>
                  <a:t>ZIP – Zero-Inflated Poisson </a:t>
                </a:r>
              </a:p>
              <a:p>
                <a:pPr marL="457200" lvl="1" indent="0">
                  <a:lnSpc>
                    <a:spcPct val="100000"/>
                  </a:lnSpc>
                  <a:buNone/>
                </a:pPr>
                <a:r>
                  <a:rPr lang="en-AU" b="1" dirty="0" err="1">
                    <a:solidFill>
                      <a:srgbClr val="0070C0"/>
                    </a:solidFill>
                    <a:latin typeface="Miriam Fixed" panose="020B0509050101010101" pitchFamily="49" charset="-79"/>
                    <a:cs typeface="Miriam Fixed" panose="020B0509050101010101" pitchFamily="49" charset="-79"/>
                  </a:rPr>
                  <a:t>gamlss</a:t>
                </a:r>
                <a:r>
                  <a:rPr lang="en-AU" b="1" dirty="0">
                    <a:solidFill>
                      <a:srgbClr val="0070C0"/>
                    </a:solidFill>
                    <a:latin typeface="Miriam Fixed" panose="020B0509050101010101" pitchFamily="49" charset="-79"/>
                    <a:cs typeface="Miriam Fixed" panose="020B0509050101010101" pitchFamily="49" charset="-79"/>
                  </a:rPr>
                  <a:t>(X ~ Arm, data=data, family=ZIP2)</a:t>
                </a:r>
              </a:p>
              <a:p>
                <a:pPr lvl="2">
                  <a:lnSpc>
                    <a:spcPct val="100000"/>
                  </a:lnSpc>
                </a:pPr>
                <a:r>
                  <a:rPr lang="en-AU" dirty="0"/>
                  <a:t>ZIP2: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AU">
                        <a:latin typeface="Cambria Math" panose="02040503050406030204" pitchFamily="18" charset="0"/>
                      </a:rPr>
                      <m:t>E</m:t>
                    </m:r>
                    <m:d>
                      <m:d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AU"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  <m:r>
                      <a:rPr lang="en-AU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AU" i="1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AU" dirty="0"/>
                  <a:t> , 	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AU">
                        <a:latin typeface="Cambria Math" panose="02040503050406030204" pitchFamily="18" charset="0"/>
                      </a:rPr>
                      <m:t>Var</m:t>
                    </m:r>
                    <m:d>
                      <m:d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AU"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  <m:r>
                      <a:rPr lang="en-AU">
                        <a:latin typeface="Cambria Math" panose="02040503050406030204" pitchFamily="18" charset="0"/>
                      </a:rPr>
                      <m:t>=</m:t>
                    </m:r>
                    <m:r>
                      <a:rPr lang="en-AU" i="1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AU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AU" i="1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AU" b="0" i="1" baseline="3000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l-GR" i="1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AU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AU" i="1">
                        <a:latin typeface="Cambria Math" panose="02040503050406030204" pitchFamily="18" charset="0"/>
                      </a:rPr>
                      <m:t>(1</m:t>
                    </m:r>
                    <m:r>
                      <a:rPr lang="en-AU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l-GR" i="1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AU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AU" dirty="0"/>
              </a:p>
              <a:p>
                <a:pPr marL="514350" indent="-514350">
                  <a:lnSpc>
                    <a:spcPct val="100000"/>
                  </a:lnSpc>
                  <a:buFont typeface="+mj-lt"/>
                  <a:buAutoNum type="arabicPeriod"/>
                </a:pPr>
                <a:r>
                  <a:rPr lang="en-AU" dirty="0"/>
                  <a:t>NB – Negative Binomial</a:t>
                </a:r>
              </a:p>
              <a:p>
                <a:pPr marL="457200" lvl="1" indent="0">
                  <a:lnSpc>
                    <a:spcPct val="100000"/>
                  </a:lnSpc>
                  <a:buNone/>
                </a:pPr>
                <a:r>
                  <a:rPr lang="en-AU" b="1" dirty="0" err="1">
                    <a:solidFill>
                      <a:srgbClr val="0070C0"/>
                    </a:solidFill>
                    <a:latin typeface="Miriam Fixed" panose="020B0509050101010101" pitchFamily="49" charset="-79"/>
                    <a:cs typeface="Miriam Fixed" panose="020B0509050101010101" pitchFamily="49" charset="-79"/>
                  </a:rPr>
                  <a:t>glm.nb</a:t>
                </a:r>
                <a:r>
                  <a:rPr lang="en-AU" b="1" dirty="0">
                    <a:solidFill>
                      <a:srgbClr val="0070C0"/>
                    </a:solidFill>
                    <a:latin typeface="Miriam Fixed" panose="020B0509050101010101" pitchFamily="49" charset="-79"/>
                    <a:cs typeface="Miriam Fixed" panose="020B0509050101010101" pitchFamily="49" charset="-79"/>
                  </a:rPr>
                  <a:t>(X ~ Arm, data=data)</a:t>
                </a:r>
              </a:p>
              <a:p>
                <a:pPr lvl="2"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AU" b="0" i="0" smtClean="0">
                        <a:latin typeface="Cambria Math" panose="02040503050406030204" pitchFamily="18" charset="0"/>
                      </a:rPr>
                      <m:t>Var</m:t>
                    </m:r>
                    <m:r>
                      <a:rPr lang="en-AU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AU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AU" b="0" i="0" smtClean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n-AU" i="1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AU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AU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AU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p>
                            <m:r>
                              <a:rPr lang="en-AU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AU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den>
                    </m:f>
                  </m:oMath>
                </a14:m>
                <a:endParaRPr lang="en-AU" b="1" i="1" dirty="0">
                  <a:solidFill>
                    <a:srgbClr val="0070C0"/>
                  </a:solidFill>
                  <a:latin typeface="Miriam Fixed" panose="020B0509050101010101" pitchFamily="49" charset="-79"/>
                  <a:cs typeface="Miriam Fixed" panose="020B0509050101010101" pitchFamily="49" charset="-79"/>
                </a:endParaRPr>
              </a:p>
              <a:p>
                <a:pPr marL="514350" indent="-514350">
                  <a:lnSpc>
                    <a:spcPct val="100000"/>
                  </a:lnSpc>
                  <a:buFont typeface="+mj-lt"/>
                  <a:buAutoNum type="arabicPeriod"/>
                </a:pPr>
                <a:r>
                  <a:rPr lang="en-AU" dirty="0"/>
                  <a:t>PB – Poisson Scaled Beta</a:t>
                </a:r>
              </a:p>
              <a:p>
                <a:pPr marL="514350" indent="-514350">
                  <a:lnSpc>
                    <a:spcPct val="100000"/>
                  </a:lnSpc>
                  <a:buFont typeface="+mj-lt"/>
                  <a:buAutoNum type="arabicPeriod"/>
                </a:pPr>
                <a:r>
                  <a:rPr lang="en-AU" dirty="0"/>
                  <a:t>Poisson </a:t>
                </a:r>
              </a:p>
              <a:p>
                <a:pPr marL="457200" lvl="1" indent="0">
                  <a:lnSpc>
                    <a:spcPct val="100000"/>
                  </a:lnSpc>
                  <a:buNone/>
                </a:pPr>
                <a:r>
                  <a:rPr lang="en-AU" b="1" dirty="0" err="1">
                    <a:solidFill>
                      <a:srgbClr val="0070C0"/>
                    </a:solidFill>
                    <a:latin typeface="Miriam Fixed" panose="020B0509050101010101" pitchFamily="49" charset="-79"/>
                    <a:cs typeface="Miriam Fixed" panose="020B0509050101010101" pitchFamily="49" charset="-79"/>
                  </a:rPr>
                  <a:t>glm</a:t>
                </a:r>
                <a:r>
                  <a:rPr lang="en-AU" b="1" dirty="0">
                    <a:solidFill>
                      <a:srgbClr val="0070C0"/>
                    </a:solidFill>
                    <a:latin typeface="Miriam Fixed" panose="020B0509050101010101" pitchFamily="49" charset="-79"/>
                    <a:cs typeface="Miriam Fixed" panose="020B0509050101010101" pitchFamily="49" charset="-79"/>
                  </a:rPr>
                  <a:t>(X ~ Arm, data=data, family=</a:t>
                </a:r>
                <a:r>
                  <a:rPr lang="en-AU" b="1" dirty="0" err="1">
                    <a:solidFill>
                      <a:srgbClr val="0070C0"/>
                    </a:solidFill>
                    <a:latin typeface="Miriam Fixed" panose="020B0509050101010101" pitchFamily="49" charset="-79"/>
                    <a:cs typeface="Miriam Fixed" panose="020B0509050101010101" pitchFamily="49" charset="-79"/>
                  </a:rPr>
                  <a:t>poisson</a:t>
                </a:r>
                <a:r>
                  <a:rPr lang="en-AU" b="1" dirty="0">
                    <a:solidFill>
                      <a:srgbClr val="0070C0"/>
                    </a:solidFill>
                    <a:latin typeface="Miriam Fixed" panose="020B0509050101010101" pitchFamily="49" charset="-79"/>
                    <a:cs typeface="Miriam Fixed" panose="020B0509050101010101" pitchFamily="49" charset="-79"/>
                  </a:rPr>
                  <a:t>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3AB7BBC-FCA7-4695-AC98-FF2A1A296B4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2"/>
                <a:stretch>
                  <a:fillRect l="-1217" t="-2381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93365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AA350-917F-4848-A276-A8A44CBEE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7836"/>
            <a:ext cx="10515600" cy="1325563"/>
          </a:xfrm>
        </p:spPr>
        <p:txBody>
          <a:bodyPr/>
          <a:lstStyle/>
          <a:p>
            <a:r>
              <a:rPr lang="en-AU" dirty="0"/>
              <a:t>Type 1 Error Control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CD95B62-C550-471A-A57B-84C43A7D96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5271" y="1291754"/>
            <a:ext cx="8905991" cy="5566245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668FDDB-5030-4B30-966F-D150D2218924}"/>
              </a:ext>
            </a:extLst>
          </p:cNvPr>
          <p:cNvSpPr txBox="1"/>
          <p:nvPr/>
        </p:nvSpPr>
        <p:spPr>
          <a:xfrm>
            <a:off x="9806474" y="2071396"/>
            <a:ext cx="23056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Sample size = 250/arm</a:t>
            </a:r>
          </a:p>
          <a:p>
            <a:r>
              <a:rPr lang="en-AU" dirty="0"/>
              <a:t>Zero-inflation = 50%</a:t>
            </a:r>
          </a:p>
        </p:txBody>
      </p:sp>
    </p:spTree>
    <p:extLst>
      <p:ext uri="{BB962C8B-B14F-4D97-AF65-F5344CB8AC3E}">
        <p14:creationId xmlns:p14="http://schemas.microsoft.com/office/powerpoint/2010/main" val="31422488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12770</TotalTime>
  <Words>766</Words>
  <Application>Microsoft Office PowerPoint</Application>
  <PresentationFormat>Widescreen</PresentationFormat>
  <Paragraphs>130</Paragraphs>
  <Slides>23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5" baseType="lpstr">
      <vt:lpstr>Algerian</vt:lpstr>
      <vt:lpstr>Arial</vt:lpstr>
      <vt:lpstr>Bernard MT Condensed</vt:lpstr>
      <vt:lpstr>Bodoni MT Black</vt:lpstr>
      <vt:lpstr>Calibri</vt:lpstr>
      <vt:lpstr>Calibri Light</vt:lpstr>
      <vt:lpstr>Cambria Math</vt:lpstr>
      <vt:lpstr>Courier New</vt:lpstr>
      <vt:lpstr>Miriam Fixed</vt:lpstr>
      <vt:lpstr>Times New Roman</vt:lpstr>
      <vt:lpstr>Wingdings</vt:lpstr>
      <vt:lpstr>Office Theme</vt:lpstr>
      <vt:lpstr>Poisson Beta Regression for Count Data</vt:lpstr>
      <vt:lpstr>Modelling Count Data</vt:lpstr>
      <vt:lpstr>Motivating Example</vt:lpstr>
      <vt:lpstr>PowerPoint Presentation</vt:lpstr>
      <vt:lpstr>Poisson (Scaled) Beta</vt:lpstr>
      <vt:lpstr>The Poisson Beta PDF</vt:lpstr>
      <vt:lpstr>Testing scenarios – synthetic data</vt:lpstr>
      <vt:lpstr>Simulation Set up – Four Models</vt:lpstr>
      <vt:lpstr>Type 1 Error Control </vt:lpstr>
      <vt:lpstr>Testing scenarios – synthetic data</vt:lpstr>
      <vt:lpstr>Power</vt:lpstr>
      <vt:lpstr>Possible Next Steps</vt:lpstr>
      <vt:lpstr>Contact Details</vt:lpstr>
      <vt:lpstr>Questions &amp; Suggestions</vt:lpstr>
      <vt:lpstr>Computation via Recurrence Relation</vt:lpstr>
      <vt:lpstr>Computation via Recurrence Relation</vt:lpstr>
      <vt:lpstr>Computation via Recurrence Relation</vt:lpstr>
      <vt:lpstr>Computation via Recurrence Relation</vt:lpstr>
      <vt:lpstr>Computation via Recurrence Relation</vt:lpstr>
      <vt:lpstr>ZIP Densities</vt:lpstr>
      <vt:lpstr>NB Densities</vt:lpstr>
      <vt:lpstr>PB Densities</vt:lpstr>
      <vt:lpstr>Type 1 Error Control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Poisson Beta Regression for Count Data</dc:title>
  <dc:creator>Alan Herschtal</dc:creator>
  <cp:lastModifiedBy>Alan Herschtal</cp:lastModifiedBy>
  <cp:revision>210</cp:revision>
  <dcterms:created xsi:type="dcterms:W3CDTF">2021-12-13T23:35:09Z</dcterms:created>
  <dcterms:modified xsi:type="dcterms:W3CDTF">2022-11-28T09:28:05Z</dcterms:modified>
</cp:coreProperties>
</file>